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93" r:id="rId5"/>
    <p:sldId id="326" r:id="rId6"/>
    <p:sldId id="374" r:id="rId7"/>
    <p:sldId id="366" r:id="rId8"/>
    <p:sldId id="549" r:id="rId9"/>
    <p:sldId id="559" r:id="rId10"/>
    <p:sldId id="560" r:id="rId11"/>
    <p:sldId id="469" r:id="rId12"/>
    <p:sldId id="293" r:id="rId13"/>
    <p:sldId id="462" r:id="rId14"/>
    <p:sldId id="495" r:id="rId15"/>
    <p:sldId id="463" r:id="rId16"/>
    <p:sldId id="467" r:id="rId17"/>
    <p:sldId id="496" r:id="rId18"/>
    <p:sldId id="464" r:id="rId19"/>
    <p:sldId id="465" r:id="rId20"/>
    <p:sldId id="497" r:id="rId21"/>
    <p:sldId id="470" r:id="rId22"/>
    <p:sldId id="500" r:id="rId23"/>
    <p:sldId id="530" r:id="rId24"/>
    <p:sldId id="529" r:id="rId25"/>
    <p:sldId id="531" r:id="rId26"/>
    <p:sldId id="532" r:id="rId27"/>
    <p:sldId id="558" r:id="rId28"/>
    <p:sldId id="533" r:id="rId29"/>
    <p:sldId id="568" r:id="rId30"/>
    <p:sldId id="569" r:id="rId31"/>
    <p:sldId id="534" r:id="rId32"/>
    <p:sldId id="535" r:id="rId33"/>
    <p:sldId id="536" r:id="rId34"/>
    <p:sldId id="537" r:id="rId35"/>
    <p:sldId id="538" r:id="rId36"/>
    <p:sldId id="539" r:id="rId37"/>
    <p:sldId id="566" r:id="rId38"/>
    <p:sldId id="540" r:id="rId39"/>
    <p:sldId id="570" r:id="rId40"/>
    <p:sldId id="541" r:id="rId41"/>
    <p:sldId id="542" r:id="rId42"/>
    <p:sldId id="543" r:id="rId43"/>
    <p:sldId id="544" r:id="rId44"/>
    <p:sldId id="545" r:id="rId45"/>
    <p:sldId id="546" r:id="rId46"/>
    <p:sldId id="565" r:id="rId47"/>
    <p:sldId id="547" r:id="rId48"/>
    <p:sldId id="571" r:id="rId49"/>
    <p:sldId id="526" r:id="rId50"/>
    <p:sldId id="556" r:id="rId51"/>
    <p:sldId id="572" r:id="rId52"/>
    <p:sldId id="573" r:id="rId53"/>
    <p:sldId id="50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8C0"/>
    <a:srgbClr val="2B3779"/>
    <a:srgbClr val="FFFFFF"/>
    <a:srgbClr val="EF5D24"/>
    <a:srgbClr val="F28662"/>
    <a:srgbClr val="60C8CC"/>
    <a:srgbClr val="FF0000"/>
    <a:srgbClr val="1F2A5C"/>
    <a:srgbClr val="1E2A5C"/>
    <a:srgbClr val="FF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641" y="282388"/>
            <a:ext cx="8807823" cy="3581702"/>
          </a:xfrm>
          <a:prstGeom prst="rect">
            <a:avLst/>
          </a:prstGeom>
          <a:solidFill>
            <a:srgbClr val="B6D8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81536" y="912839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ECONOMIC</a:t>
            </a:r>
          </a:p>
          <a:p>
            <a:pPr algn="ctr"/>
            <a:r>
              <a:rPr lang="en-US" sz="8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" panose="02000000000000000000" pitchFamily="2" charset="0"/>
              </a:rPr>
              <a:t>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639" y="3363633"/>
            <a:ext cx="88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Payphone" panose="02000000000000000000" pitchFamily="2" charset="0"/>
              </a:rPr>
              <a:t>Presentation, Graphic Organizers, &amp; Activities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880" y="207130"/>
            <a:ext cx="8254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Eyes Wide Open" panose="02000506000000020004" pitchFamily="2" charset="0"/>
              </a:rPr>
              <a:t>Africa’s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181538" y="88937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ECONOMIC</a:t>
            </a:r>
          </a:p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KG HAPPY Solid" panose="02000000000000000000" pitchFamily="2" charset="0"/>
              </a:rPr>
              <a:t>SYSTEMS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72203" y="4284779"/>
            <a:ext cx="242893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73" y="3987697"/>
            <a:ext cx="2439591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40" y="4924860"/>
            <a:ext cx="2436019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04" y="5413799"/>
            <a:ext cx="1828800" cy="6834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49" y="4025608"/>
            <a:ext cx="2804160" cy="21031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6349" y="5158975"/>
            <a:ext cx="2065583" cy="155448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0" y="5250415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11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14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of the past.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and do the same things their parents did.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without using money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</a:rPr>
              <a:t>Rural African villages have traditional economies.</a:t>
            </a: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524385" y="61142"/>
            <a:ext cx="609525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Traditional</a:t>
            </a:r>
          </a:p>
        </p:txBody>
      </p:sp>
    </p:spTree>
    <p:extLst>
      <p:ext uri="{BB962C8B-B14F-4D97-AF65-F5344CB8AC3E}">
        <p14:creationId xmlns:p14="http://schemas.microsoft.com/office/powerpoint/2010/main" val="125084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African Village Traditional Economy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33187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08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Government.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owns most of the property, sets the prices of goods, determines the wages of workers, plans what will be made…everything.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successful; more and more countries are abandoning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</a:p>
        </p:txBody>
      </p:sp>
    </p:spTree>
    <p:extLst>
      <p:ext uri="{BB962C8B-B14F-4D97-AF65-F5344CB8AC3E}">
        <p14:creationId xmlns:p14="http://schemas.microsoft.com/office/powerpoint/2010/main" val="389182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very harsh to live under; because of this, there are no PURE command countries in the world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countries are close: Cuba, former Soviet Union, North Korea, former East Germany,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Communist! The government is in control of everything.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689494" y="61142"/>
            <a:ext cx="576504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Command</a:t>
            </a:r>
          </a:p>
        </p:txBody>
      </p:sp>
    </p:spTree>
    <p:extLst>
      <p:ext uri="{BB962C8B-B14F-4D97-AF65-F5344CB8AC3E}">
        <p14:creationId xmlns:p14="http://schemas.microsoft.com/office/powerpoint/2010/main" val="256259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North Korea’s Command Economy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70049"/>
            <a:ext cx="7620000" cy="50863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40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changes in prices that occur as buyers &amp; sellers interact in the market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no control over the economy; private citizens answer all economic questions.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not be involved at all. Scary…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make sure goods/services were safe. *Food! Medicine!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protect workers from unfair bosses.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no PURE market economies, but some countries are closer than others.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470254" y="61142"/>
            <a:ext cx="4203523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339470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no countries that are purely command or purely market, what does that make them?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democratic countries have some characteristics of both systems, so we keep it simple and call them: </a:t>
            </a:r>
            <a:r>
              <a:rPr lang="en-US" sz="30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closer to one type of system than another.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167191" y="61142"/>
            <a:ext cx="480965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Hmmm…</a:t>
            </a:r>
          </a:p>
        </p:txBody>
      </p:sp>
    </p:spTree>
    <p:extLst>
      <p:ext uri="{BB962C8B-B14F-4D97-AF65-F5344CB8AC3E}">
        <p14:creationId xmlns:p14="http://schemas.microsoft.com/office/powerpoint/2010/main" val="269407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2016 Index of Economic Freedom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4887" r="828" b="10950"/>
          <a:stretch/>
        </p:blipFill>
        <p:spPr>
          <a:xfrm>
            <a:off x="127746" y="927847"/>
            <a:ext cx="8888506" cy="53788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1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617345" y="1624660"/>
            <a:ext cx="5909310" cy="360868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</a:t>
            </a:r>
          </a:p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326074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814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has a mixed economic system that is about 65% free and 35%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economy is not run entirely by the government, nor does it move entirely by free market choices.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government controls some areas like the postal service and some oil and gas companies.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29502" y="61142"/>
            <a:ext cx="388503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6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687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STANDARDS:</a:t>
            </a:r>
          </a:p>
          <a:p>
            <a:r>
              <a:rPr lang="en-US" sz="3200" b="1" dirty="0">
                <a:latin typeface="KG First Time In Forever" panose="02000506000000020003" pitchFamily="2" charset="0"/>
              </a:rPr>
              <a:t>SS7E1 Analyze different economic systems.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Compare how traditional, command, and market economies answer the economic questions of 1-what to produce, 2-how to produce, and 3-for whom to produce.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Explain that countries have a mixed economic system located on a continuum between pure market and pure command. </a:t>
            </a:r>
          </a:p>
          <a:p>
            <a:pPr marL="514350" indent="-514350">
              <a:buAutoNum type="alphaLcPeriod"/>
            </a:pPr>
            <a:r>
              <a:rPr lang="en-US" sz="3200" dirty="0">
                <a:latin typeface="KG First Time In Forever" panose="02000506000000020003" pitchFamily="2" charset="0"/>
              </a:rPr>
              <a:t>Compare and contrast the economic systems in South Africa, Nigeria, and Kenya.</a:t>
            </a: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1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South Africa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9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some regulations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37889" y="61142"/>
            <a:ext cx="706828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3 Questions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44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past several decades South Africa has transitioned away from a command economy and is moving more towards a market one.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national government has let more and more citizens and private corporations take over industries that it used to own.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loosened its control and now encourages competition among businesses, which has helped the economy grow.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85851" y="61142"/>
            <a:ext cx="5572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3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is playing a larger role in South Africa’s economy, the national government still as a hand in the country’s economic planning.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operates the postal service and some of the communications network.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owns some of the oil and gas companies, and healthcare is both public and private.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307645" y="61142"/>
            <a:ext cx="65287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37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an industrialized nation with large service and manufacturing industries.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benefits from the abundant precious metals and minerals found in the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 well-known producer of diamonds and one of the world’s top producers of gold.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433776" y="61142"/>
            <a:ext cx="6276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32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887505" y="174206"/>
            <a:ext cx="7368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Finsch Diamond Mine, South Africa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00652"/>
            <a:ext cx="8229600" cy="52251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997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era, South Africans suffered under segregation laws.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apartheid ended in 1990, black South Africans were granted many rights, including the right to own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up more competition and created a stronger market economy in South Africa.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South Africa is still feeling the effects of apartheid and poverty, crime, and unemployment are problems the country faces.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6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52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365126"/>
            <a:ext cx="8723586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u="sng" dirty="0" smtClean="0"/>
              <a:t>What have I learned about the economy of South Africa?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7" y="1825625"/>
            <a:ext cx="8723586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At the bottom of the page, summarize your notes by writing a haiku.</a:t>
            </a:r>
          </a:p>
          <a:p>
            <a:endParaRPr lang="en-US" sz="3600" b="1" dirty="0"/>
          </a:p>
          <a:p>
            <a:r>
              <a:rPr lang="en-US" sz="3600" b="1" dirty="0" smtClean="0"/>
              <a:t>(A haiku is a poem consisting of three lines. The first line has 5 syllables; the second line has 7 syllables; and the third line has 5 syllables. Rhyming is NOT necessary.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85496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365126"/>
            <a:ext cx="8723586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u="sng" dirty="0" smtClean="0"/>
              <a:t>Example of Haiku Related to Economic Systems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7" y="1825625"/>
            <a:ext cx="8723586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Market is freedom (5)</a:t>
            </a:r>
          </a:p>
          <a:p>
            <a:r>
              <a:rPr lang="en-US" sz="3600" b="1" dirty="0" smtClean="0"/>
              <a:t>Total control is command (7)</a:t>
            </a:r>
          </a:p>
          <a:p>
            <a:r>
              <a:rPr lang="en-US" sz="3600" b="1" dirty="0" smtClean="0"/>
              <a:t>Mixed is some of each (5)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7969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400221" y="2509517"/>
            <a:ext cx="6399830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NIGERIA</a:t>
            </a:r>
          </a:p>
        </p:txBody>
      </p:sp>
    </p:spTree>
    <p:extLst>
      <p:ext uri="{BB962C8B-B14F-4D97-AF65-F5344CB8AC3E}">
        <p14:creationId xmlns:p14="http://schemas.microsoft.com/office/powerpoint/2010/main" val="19897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77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the Index of Economic Freedom, Nigeria has a mixed economic system that is about 60% free and 40%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2015, Nigeria surpassed South Africa to become the largest economy in Africa.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29502" y="61142"/>
            <a:ext cx="388503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7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TEACHER INFO: CLOZE Notes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next pages are handouts for the students to use for note-taking during the presentation. (Print front to back to save paper and ink.)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Check the answers as a class after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15745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3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Nigeria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9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9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9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9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regulates oil and agriculture</a:t>
            </a: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37889" y="61142"/>
            <a:ext cx="706828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3 Questions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42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24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Nigeria has transitioned away from a mostly command economy and is moving more towards a market one.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are free to own property and start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85851" y="61142"/>
            <a:ext cx="5572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15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playing a larger role in Nigeria’s economy; however, the Nigerian government still controls large parts of the country’s two most important industries—oil and agriculture.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Recently, the national government has been giving more control of these industries to private businesses in hopes of improving the economy and the standard of living for Nigerians.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307645" y="61142"/>
            <a:ext cx="65287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fortunate in that it has many valuable natural resources.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the 1970s, oil was discovered in the country.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Nigeria’s economy has grown based on its ability to export oil to countries around the world.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the largest producer of oil in Africa.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433775" y="61142"/>
            <a:ext cx="6276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4923408" y="1101921"/>
            <a:ext cx="5029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Nigerian Oil Pipes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429" y="3191148"/>
            <a:ext cx="5486400" cy="35725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7" y="134133"/>
            <a:ext cx="5486400" cy="32918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2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gaining its independence in 1960, Nigeria has been ruled by ruthless military dictatorships.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strict government control, Nigeria had mostly a command economy.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is more democratic and the government is giving more economic freedom to its citizens.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Nigeria’s government has been partnering with private businesses to provide greater access to electricity, improve roads, and to increase agriculture.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6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365126"/>
            <a:ext cx="8723586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u="sng" dirty="0" smtClean="0"/>
              <a:t>What have I learned about the economy of </a:t>
            </a:r>
            <a:r>
              <a:rPr lang="en-US" sz="4800" b="1" u="sng" dirty="0" smtClean="0"/>
              <a:t>Nigeria?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7" y="1825625"/>
            <a:ext cx="8723586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At the bottom of the page, </a:t>
            </a:r>
            <a:r>
              <a:rPr lang="en-US" sz="3600" b="1" dirty="0" smtClean="0"/>
              <a:t>write a minimum of two sentences. Explain similarities and differences between the economies of South Africa and Nigeria.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903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482968" y="2431484"/>
            <a:ext cx="6234335" cy="219290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KENYA</a:t>
            </a:r>
          </a:p>
        </p:txBody>
      </p:sp>
    </p:spTree>
    <p:extLst>
      <p:ext uri="{BB962C8B-B14F-4D97-AF65-F5344CB8AC3E}">
        <p14:creationId xmlns:p14="http://schemas.microsoft.com/office/powerpoint/2010/main" val="13225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has a mixed economic system that is about 50% free and 50%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 levels of corruption in Kenya’s government have hurt the country’s overall score on the Index of Economic Freedom.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29502" y="61142"/>
            <a:ext cx="388503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Mixed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Kenya answer the three economic questions?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electricity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037889" y="61142"/>
            <a:ext cx="706828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3 Questions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87757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38470" y="-587484"/>
            <a:ext cx="6642848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Review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every country must answer when developing its economic plan?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 produced?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goods/services?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will have: Traditional, Command, Market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Traditional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economic decisions are based on customs, traditions, &amp; beliefs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People will make what they always made and do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their parents did.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exchange of goods is done through bartering. </a:t>
            </a:r>
            <a:r>
              <a:rPr lang="en-US" sz="1200" u="sng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Bartering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= trading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</a:rPr>
              <a:t>have traditional economies 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economic decisions are made by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owns most of the property, sets the prices of goods,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workers, plans what will be made…everything.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has not been very successful; more and more countries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system is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live under; because of this, there are no PURE command countries in the world today.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countries are close: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former Soviet Union, North Korea, former East Germany,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All of these countries have the same type of government: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! The government is in control of everything.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decisions are made based on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occur as buyers &amp; sellers interact in the market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over the economy; private citizens answer all economic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 truly free market economy, the government would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at all. Scary…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make sure goods/services were safe. *Food! Medicine!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There would be no laws to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from unfair bosses.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of this, there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economies, but some countries are closer than others.</a:t>
            </a: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Hmmm…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there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are purely command or purely market, what does that make them?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some characteristics of both systems, so we keep it simple and call them: </a:t>
            </a: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course, most countries’ economies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of system than another.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2558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84609"/>
            <a:ext cx="8050235" cy="646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citizens are allowed to own property and start their own businesses.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Businesses decide what to produce and how, and what prices to charge for their products.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because of corruption and bribery in Kenya’s government, laws meant to protect businesses are not always fairly enforced. 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85851" y="61142"/>
            <a:ext cx="557235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Freedom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0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469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government owns all or part of several industries including banking, electricity, mining, and oil refining.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307645" y="61142"/>
            <a:ext cx="652877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Regulation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4251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is the banking, transportation ,and communication hub of East Africa.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tourism, and manufacturing have helped Kenya become the strongest economy in the region.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433776" y="61142"/>
            <a:ext cx="627652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Resources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377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76752" y="5193238"/>
            <a:ext cx="418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G First Time In Forever" panose="02000506000000020003" pitchFamily="2" charset="0"/>
              </a:rPr>
              <a:t>Safari Tour in Kenya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0" y="303251"/>
            <a:ext cx="5715000" cy="3810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700" y="3649947"/>
            <a:ext cx="4880970" cy="30175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8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Kenya’s agriculture industry has suffered from drought.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the tourism industry has declined due to terrorist activity within the region.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Fortunately, Kenya’s economy is recovering.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Economists predict that it will continue to grow stronger as the quality of life for Kenyans improves.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2652286" y="61142"/>
            <a:ext cx="383951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7" y="365126"/>
            <a:ext cx="8723586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u="sng" dirty="0" smtClean="0"/>
              <a:t>What have I learned about the economy of </a:t>
            </a:r>
            <a:r>
              <a:rPr lang="en-US" sz="4800" b="1" u="sng" dirty="0" smtClean="0"/>
              <a:t>Kenya?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97" y="1825625"/>
            <a:ext cx="8723586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b="1" dirty="0" smtClean="0"/>
              <a:t>At the bottom of the page, </a:t>
            </a:r>
            <a:r>
              <a:rPr lang="en-US" sz="3600" b="1" dirty="0" smtClean="0"/>
              <a:t>in a minimum of 3 complete sentences, describe some of the pros and cons of Kenya’s economy.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523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627168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039" y="62932"/>
            <a:ext cx="888394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ln w="10160">
                  <a:noFill/>
                  <a:prstDash val="solid"/>
                </a:ln>
                <a:latin typeface="KG Second Chances Solid" panose="02000000000000000000" pitchFamily="2" charset="0"/>
              </a:rPr>
              <a:t>Africa’s Economic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042" y="501514"/>
            <a:ext cx="900495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Directions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: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Complete the chart below with information that you learned during the presentation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. </a:t>
            </a:r>
            <a:endParaRPr lang="en-US" sz="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30454"/>
              </p:ext>
            </p:extLst>
          </p:nvPr>
        </p:nvGraphicFramePr>
        <p:xfrm>
          <a:off x="139039" y="791464"/>
          <a:ext cx="8883945" cy="58731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09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Economic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System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What do Private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Citizens and Companies Decide?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What Does the Government</a:t>
                      </a:r>
                      <a:r>
                        <a:rPr lang="en-US" sz="1400" b="1" baseline="0" dirty="0">
                          <a:latin typeface="KG First Time In Forever" panose="02000506000000020003" pitchFamily="2" charset="0"/>
                        </a:rPr>
                        <a:t> Control?</a:t>
                      </a:r>
                      <a:endParaRPr lang="en-US" sz="1400" b="1" dirty="0">
                        <a:latin typeface="KG First Time In Forever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KG First Time In Forever" panose="02000506000000020003" pitchFamily="2" charset="0"/>
                        </a:rPr>
                        <a:t>Economic Struggles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15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South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Nigeria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503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KG Eyes Wide Open" panose="02000506000000020004" pitchFamily="2" charset="0"/>
                        </a:rPr>
                        <a:t>Kenya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634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Create a brochure that compares the economic systems of South Africa, Nigeria, and Kenya.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You will summarize each country’s economy, as well as include an illustration to represent it.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Include information about each country’s economic system, freedoms, regulations, resources, etc.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in one of the boxes, you will give your opinion about which economy you would prefer to live under and why.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720943" y="61142"/>
            <a:ext cx="570220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Brochure</a:t>
            </a:r>
            <a:endParaRPr lang="en-US" sz="8000" dirty="0">
              <a:ln w="38100">
                <a:solidFill>
                  <a:sysClr val="windowText" lastClr="000000"/>
                </a:solidFill>
              </a:ln>
              <a:solidFill>
                <a:srgbClr val="2B3779"/>
              </a:solidFill>
              <a:effectLst>
                <a:glow rad="635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89" y="6667467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865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48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TEACHER INFO: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chart below for each student.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should complete the charts after discussing the presentation.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Check answers as a class when finished. </a:t>
            </a:r>
            <a:endParaRPr lang="en-US" sz="3600" dirty="0">
              <a:latin typeface="KG First Time In Forever" panose="02000506000000020003" pitchFamily="2" charset="0"/>
              <a:ea typeface="KBScaredStraight" panose="02000603000000000000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7968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70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>
                <a:latin typeface="KG Second Chances Solid" panose="02000000000000000000" pitchFamily="2" charset="0"/>
              </a:rPr>
              <a:t>TEACHER INFO: Economic Systems Brochure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Print off the Economic Systems Brochure handouts for each student. (There are two pages, so print front-to-back.)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Display the Brochure directions slide onto the board.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 students will create a brochure to compare the economies of South Africa, Nigeria, and Kenya.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should include information about each country’s economic system, freedoms, regulations,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>
              <a:latin typeface="KG First Time In Forever" panose="02000506000000020003" pitchFamily="2" charset="0"/>
              <a:ea typeface="KBScaredStraight" panose="02000603000000000000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>
                <a:latin typeface="KG First Time In Forever" panose="02000506000000020003" pitchFamily="2" charset="0"/>
                <a:ea typeface="KBScaredStraight" panose="02000603000000000000" pitchFamily="2" charset="0"/>
                <a:cs typeface="Arial" panose="020B0604020202020204" pitchFamily="34" charset="0"/>
              </a:rPr>
              <a:t>They will also write their opinion on which economy they would prefer to live under and why.</a:t>
            </a:r>
          </a:p>
          <a:p>
            <a:endParaRPr lang="en-US" sz="20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813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470700" y="-882949"/>
            <a:ext cx="6642848" cy="862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</a:t>
            </a:r>
          </a:p>
          <a:p>
            <a:pPr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has a mixed economic system that is about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35%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Its economy is not run entirely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nor does it move entirely by free market choices.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government controls some areas like the postal service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companies.</a:t>
            </a: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South Africa answer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has some regulations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has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2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Throughout the past several decades South Africa has transitioned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economy 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Africa’s national government has let more and more citizens and private corporations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that it used to own.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has loosened its control and now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among businesses, which has helped the economy grow.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While private enterprise is playing a larger role in South Africa’s economy, the national government still as a hand in the country’s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government operates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some of the communications network.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also owns some of the oil and gas companies, and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 both public and private.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an industrialized nation with large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industries.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It benefits from the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minerals found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 is a well-known producer of diamonds and one of the world’s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apartheid era, South Africans suffered under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apartheid ended in 1990, black South Africans were granted many rights, including the right to own their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opened up more competition and created a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South Africa.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South Africa is still feeling the effects of apartheid and poverty, crime, and unemployment are 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endParaRPr lang="en-US" sz="1200" b="1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3004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845001" y="2963488"/>
            <a:ext cx="5333832" cy="93102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Comprehension Check </a:t>
            </a:r>
            <a:endParaRPr lang="en-US" sz="2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1282479" y="-171986"/>
            <a:ext cx="6318916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First Time In Forever" panose="02000506000000020003" pitchFamily="2" charset="0"/>
              </a:rPr>
              <a:t>1. What are the three economic questions that every country must answer?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2. How do members of a traditional economy trade goods?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3. In a traditional economy, economic decisions are made based on what?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4. How does a command economic system answer the three economic questions?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5. Who owns all property and resources in a pure market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6. Most democratic countries have elements of which two economic systems?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7. What type of economic system is found in South Africa, Nigeria, and Kenya?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8. What role does South Africa’s government play in its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9. Which African country has the strongest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10. Which resource is the most important to Nigeria’s economy?</a:t>
            </a: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endParaRPr lang="en-US" sz="1400" dirty="0">
              <a:latin typeface="KG First Time In Forever" panose="02000506000000020003" pitchFamily="2" charset="0"/>
            </a:endParaRPr>
          </a:p>
          <a:p>
            <a:r>
              <a:rPr lang="en-US" sz="1400" dirty="0">
                <a:latin typeface="KG First Time In Forever" panose="02000506000000020003" pitchFamily="2" charset="0"/>
              </a:rPr>
              <a:t>11. Every economy has at least some government control. Why do you think some government control is necessary?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37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21024"/>
            <a:ext cx="8796572" cy="66159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38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3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68153" y="-568248"/>
            <a:ext cx="6642848" cy="799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</a:t>
            </a:r>
          </a:p>
          <a:p>
            <a:pPr>
              <a:defRPr/>
            </a:pPr>
            <a:r>
              <a:rPr lang="en-US" sz="13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According to the Index of Economic Freedom, Nigeria has a mixed economic system that is about 60% free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2015, Nigeria surpassed South Africa to become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Nigeria answer the three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corporations; government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3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Individuals and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; government regulates oil and agriculture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Nigeria has transitioned away from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is moving more towards a market one.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are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start their own businesses.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Private enterprise is playing a larger role in Nigeria’s economy; however, the Nigerian government still controls large parts of the country’s two most important industries—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Recently, the national government has been giving more control of these industries to private businesses in hopes of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the standard of living for Nigerians.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fortunate in that it has many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oil was discovered in the country.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then, Nigeria’s economy has grown based on its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countries around the world.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 is the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Africa.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3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gaining its independence in 1960, Nigeria has been ruled by ruthless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Under strict government control, Nigeria had mostly a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the country is more democratic and the government is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 its citizens.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Nigeria’s government has been partnering with private businesses to provide greater access to electricity, improve roads, and to 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3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3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66807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978075" y="2978877"/>
            <a:ext cx="5152243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Africa’s Economic Systems</a:t>
            </a:r>
          </a:p>
          <a:p>
            <a:pPr algn="ctr"/>
            <a:r>
              <a:rPr lang="en-US" sz="27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CLOZE Notes 4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62767" y="-678278"/>
            <a:ext cx="6642848" cy="821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</a:t>
            </a:r>
          </a:p>
          <a:p>
            <a:pPr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Mixed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has a mixed economic system that is about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50% command.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High levels of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have hurt the country’s overall score on the Index of Economic Freedom.</a:t>
            </a:r>
          </a:p>
          <a:p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3 Questions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does Kenya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economic questions?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to Produce?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corporations; government regulates 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mining, banking, oil refining, &amp; electricity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Whom to Produce?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Some individuals and corporations; government regulates mining, banking, oil refining, &amp;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endParaRPr lang="en-US" sz="1400" dirty="0">
              <a:solidFill>
                <a:srgbClr val="FF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Freedom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citizens are allowed to own property and start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Businesses decide what to produce and how, 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 their products.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because of corruption and bribery in Kenya’s government, laws meant to protect businesses are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Regulation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Kenya’s government owns all or part of several industries including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electricity, mining, and oil refining.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Resources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Kenya is the banking, transportation ,and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hub of East Africa.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Agriculture,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, and manufacturing have helped Kenya become the strongest economy in the region.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recent years, Kenya’s agriculture industry has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the tourism industry has declined due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within the region.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Fortunately, Kenya’s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Economists predict that it will continue to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___________________ </a:t>
            </a:r>
            <a:r>
              <a:rPr lang="en-US" sz="1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as the quality of life for Kenyans improves.</a:t>
            </a:r>
          </a:p>
          <a:p>
            <a:pPr>
              <a:lnSpc>
                <a:spcPct val="90000"/>
              </a:lnSpc>
            </a:pPr>
            <a:endParaRPr lang="en-US" sz="1400" b="1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-902640" y="879553"/>
            <a:ext cx="1989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748" y="107576"/>
            <a:ext cx="8796572" cy="66428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3159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1237957" y="0"/>
            <a:ext cx="67630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79702" y="1614963"/>
            <a:ext cx="6079549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Economic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2B3779"/>
                </a:solidFill>
                <a:effectLst>
                  <a:glow rad="1397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969" y="386071"/>
            <a:ext cx="82540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Eyes Wide Open" panose="02000506000000020004" pitchFamily="2" charset="0"/>
              </a:rPr>
              <a:t>Africa’s</a:t>
            </a:r>
            <a:endParaRPr lang="en-US" sz="6000" dirty="0">
              <a:latin typeface="KG Eyes Wide Open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116" y="4848675"/>
            <a:ext cx="6488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 Africa, Nigeria, </a:t>
            </a:r>
          </a:p>
          <a:p>
            <a:pPr algn="ctr"/>
            <a:r>
              <a:rPr lang="en-US" sz="4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and Kenya</a:t>
            </a:r>
          </a:p>
        </p:txBody>
      </p:sp>
    </p:spTree>
    <p:extLst>
      <p:ext uri="{BB962C8B-B14F-4D97-AF65-F5344CB8AC3E}">
        <p14:creationId xmlns:p14="http://schemas.microsoft.com/office/powerpoint/2010/main" val="321840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95886" y="0"/>
            <a:ext cx="8134643" cy="6858000"/>
          </a:xfrm>
          <a:prstGeom prst="rect">
            <a:avLst/>
          </a:prstGeom>
          <a:solidFill>
            <a:srgbClr val="B6D8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94" y="1447688"/>
            <a:ext cx="8050235" cy="6886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Do you remember the three questions that every country must answer when developing its economic plan?</a:t>
            </a:r>
          </a:p>
          <a:p>
            <a:endParaRPr lang="en-US" sz="16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What goods/services will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How will goods/services be produced?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Who will consume the goods/services?</a:t>
            </a:r>
          </a:p>
          <a:p>
            <a:pPr lvl="2">
              <a:defRPr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way a country answers these questions determines what kind of economic system it will have: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800" b="1" dirty="0">
                <a:latin typeface="DK Sleepy Time" pitchFamily="50" charset="0"/>
                <a:ea typeface="KBScaredStraight" panose="02000603000000000000" pitchFamily="2" charset="0"/>
              </a:rPr>
              <a:t>Traditional	Command		Market</a:t>
            </a:r>
          </a:p>
          <a:p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1165213" y="61142"/>
            <a:ext cx="6813597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dirty="0">
                <a:ln w="38100">
                  <a:solidFill>
                    <a:sysClr val="windowText" lastClr="000000"/>
                  </a:solidFill>
                </a:ln>
                <a:solidFill>
                  <a:srgbClr val="2B3779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</p:spTree>
    <p:extLst>
      <p:ext uri="{BB962C8B-B14F-4D97-AF65-F5344CB8AC3E}">
        <p14:creationId xmlns:p14="http://schemas.microsoft.com/office/powerpoint/2010/main" val="2705294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1F2756831B6645B496E543A6EF6E51" ma:contentTypeVersion="10" ma:contentTypeDescription="Create a new document." ma:contentTypeScope="" ma:versionID="49835bab657119ab9331f4635b98d157">
  <xsd:schema xmlns:xsd="http://www.w3.org/2001/XMLSchema" xmlns:xs="http://www.w3.org/2001/XMLSchema" xmlns:p="http://schemas.microsoft.com/office/2006/metadata/properties" xmlns:ns3="f1a4bd9c-6b9c-4207-b781-203c15635fcf" targetNamespace="http://schemas.microsoft.com/office/2006/metadata/properties" ma:root="true" ma:fieldsID="c6659b002579be80c26ea7dfc88ce0c9" ns3:_="">
    <xsd:import namespace="f1a4bd9c-6b9c-4207-b781-203c15635f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4bd9c-6b9c-4207-b781-203c15635f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F775BA-EA88-4D0B-8483-EB83B40824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ECF74-DE82-47A2-88FF-781277FE4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a4bd9c-6b9c-4207-b781-203c15635f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E05FB6-ED38-43C5-A136-D97B1C22522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1a4bd9c-6b9c-4207-b781-203c15635fcf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28683</TotalTime>
  <Words>3312</Words>
  <Application>Microsoft Office PowerPoint</Application>
  <PresentationFormat>On-screen Show (4:3)</PresentationFormat>
  <Paragraphs>502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Calibri</vt:lpstr>
      <vt:lpstr>Calibri Light</vt:lpstr>
      <vt:lpstr>DK Sleepy Time</vt:lpstr>
      <vt:lpstr>KBScaredStraight</vt:lpstr>
      <vt:lpstr>KG Eyes Wide Open</vt:lpstr>
      <vt:lpstr>KG First Time In Forever</vt:lpstr>
      <vt:lpstr>KG HAPPY</vt:lpstr>
      <vt:lpstr>KG HAPPY Solid</vt:lpstr>
      <vt:lpstr>KG Payphone</vt:lpstr>
      <vt:lpstr>KG Second Chances Solid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I learned about the economy of South Africa?</vt:lpstr>
      <vt:lpstr>Example of Haiku Related to Economic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I learned about the economy of Nigeria?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I learned about the economy of Kenya?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Cynthia Mason (Chamblee Middle)</cp:lastModifiedBy>
  <cp:revision>243</cp:revision>
  <dcterms:created xsi:type="dcterms:W3CDTF">2014-12-29T15:18:45Z</dcterms:created>
  <dcterms:modified xsi:type="dcterms:W3CDTF">2019-12-05T18:07:29Z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0x010100BE1F2756831B6645B496E543A6EF6E51</vt:lpwstr>
  </property>
</Properties>
</file>