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1" r:id="rId3"/>
    <p:sldId id="305" r:id="rId4"/>
    <p:sldId id="263" r:id="rId5"/>
    <p:sldId id="267" r:id="rId6"/>
    <p:sldId id="261" r:id="rId7"/>
    <p:sldId id="268" r:id="rId8"/>
    <p:sldId id="285" r:id="rId9"/>
    <p:sldId id="282" r:id="rId10"/>
    <p:sldId id="304" r:id="rId11"/>
    <p:sldId id="284" r:id="rId12"/>
    <p:sldId id="269" r:id="rId13"/>
    <p:sldId id="283" r:id="rId14"/>
    <p:sldId id="264" r:id="rId15"/>
    <p:sldId id="270" r:id="rId16"/>
    <p:sldId id="286" r:id="rId17"/>
    <p:sldId id="271" r:id="rId18"/>
    <p:sldId id="287" r:id="rId19"/>
    <p:sldId id="281" r:id="rId20"/>
    <p:sldId id="288" r:id="rId21"/>
    <p:sldId id="272" r:id="rId22"/>
    <p:sldId id="289" r:id="rId23"/>
    <p:sldId id="265" r:id="rId24"/>
    <p:sldId id="290" r:id="rId25"/>
    <p:sldId id="273" r:id="rId26"/>
    <p:sldId id="302" r:id="rId27"/>
    <p:sldId id="313" r:id="rId28"/>
    <p:sldId id="274" r:id="rId29"/>
    <p:sldId id="300" r:id="rId30"/>
    <p:sldId id="301" r:id="rId31"/>
    <p:sldId id="275" r:id="rId32"/>
    <p:sldId id="303" r:id="rId33"/>
    <p:sldId id="312" r:id="rId34"/>
    <p:sldId id="276" r:id="rId35"/>
    <p:sldId id="266" r:id="rId36"/>
    <p:sldId id="291" r:id="rId37"/>
    <p:sldId id="277" r:id="rId38"/>
    <p:sldId id="296" r:id="rId39"/>
    <p:sldId id="293" r:id="rId40"/>
    <p:sldId id="297" r:id="rId41"/>
    <p:sldId id="294" r:id="rId42"/>
    <p:sldId id="292" r:id="rId43"/>
    <p:sldId id="295" r:id="rId44"/>
    <p:sldId id="278" r:id="rId45"/>
    <p:sldId id="298" r:id="rId46"/>
    <p:sldId id="280" r:id="rId47"/>
    <p:sldId id="279" r:id="rId48"/>
    <p:sldId id="299"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A3F"/>
    <a:srgbClr val="D6DE20"/>
    <a:srgbClr val="FCF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C1E0D0-135B-4636-B77C-52885F7C86B6}"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401320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1E0D0-135B-4636-B77C-52885F7C86B6}"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373218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1E0D0-135B-4636-B77C-52885F7C86B6}"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61059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1E0D0-135B-4636-B77C-52885F7C86B6}"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64246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1E0D0-135B-4636-B77C-52885F7C86B6}"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72083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1E0D0-135B-4636-B77C-52885F7C86B6}"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737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1E0D0-135B-4636-B77C-52885F7C86B6}"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8908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1E0D0-135B-4636-B77C-52885F7C86B6}"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09697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1E0D0-135B-4636-B77C-52885F7C86B6}"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32948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1E0D0-135B-4636-B77C-52885F7C86B6}"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111235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1E0D0-135B-4636-B77C-52885F7C86B6}"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F2D84-7898-4E13-82B4-86CE39997517}" type="slidenum">
              <a:rPr lang="en-US" smtClean="0"/>
              <a:t>‹#›</a:t>
            </a:fld>
            <a:endParaRPr lang="en-US"/>
          </a:p>
        </p:txBody>
      </p:sp>
    </p:spTree>
    <p:extLst>
      <p:ext uri="{BB962C8B-B14F-4D97-AF65-F5344CB8AC3E}">
        <p14:creationId xmlns:p14="http://schemas.microsoft.com/office/powerpoint/2010/main" val="28442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1E0D0-135B-4636-B77C-52885F7C86B6}" type="datetimeFigureOut">
              <a:rPr lang="en-US" smtClean="0"/>
              <a:t>2/27/2019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F2D84-7898-4E13-82B4-86CE39997517}" type="slidenum">
              <a:rPr lang="en-US" smtClean="0"/>
              <a:t>‹#›</a:t>
            </a:fld>
            <a:endParaRPr lang="en-US"/>
          </a:p>
        </p:txBody>
      </p:sp>
    </p:spTree>
    <p:extLst>
      <p:ext uri="{BB962C8B-B14F-4D97-AF65-F5344CB8AC3E}">
        <p14:creationId xmlns:p14="http://schemas.microsoft.com/office/powerpoint/2010/main" val="104801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HePvTuATnj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2nFZaSbkf0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1" y="675249"/>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556739"/>
            <a:ext cx="12192000" cy="1097280"/>
          </a:xfrm>
          <a:prstGeom prst="rect">
            <a:avLst/>
          </a:prstGeom>
          <a:solidFill>
            <a:srgbClr val="146A3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5635870"/>
            <a:ext cx="12192000" cy="914400"/>
          </a:xfrm>
          <a:prstGeom prst="rect">
            <a:avLst/>
          </a:prstGeom>
          <a:solidFill>
            <a:srgbClr val="FCF7DC"/>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Pollution of the Yangtze and Ganges Rivers &amp; </a:t>
            </a:r>
          </a:p>
          <a:p>
            <a:pPr algn="ctr"/>
            <a:r>
              <a:rPr lang="en-US" sz="2800" dirty="0">
                <a:latin typeface="KBScaredStraight" panose="02000603000000000000" pitchFamily="2" charset="0"/>
                <a:ea typeface="KBScaredStraight" panose="02000603000000000000" pitchFamily="2" charset="0"/>
              </a:rPr>
              <a:t>Air Pollution and Flooding in India and China </a:t>
            </a:r>
          </a:p>
        </p:txBody>
      </p:sp>
      <p:sp>
        <p:nvSpPr>
          <p:cNvPr id="6" name="Rectangle 5"/>
          <p:cNvSpPr/>
          <p:nvPr/>
        </p:nvSpPr>
        <p:spPr>
          <a:xfrm>
            <a:off x="1803900" y="1027208"/>
            <a:ext cx="8359982" cy="4616648"/>
          </a:xfrm>
          <a:prstGeom prst="rect">
            <a:avLst/>
          </a:prstGeom>
          <a:noFill/>
        </p:spPr>
        <p:txBody>
          <a:bodyPr wrap="non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Asia’s</a:t>
            </a:r>
          </a:p>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Environmental</a:t>
            </a:r>
          </a:p>
          <a:p>
            <a:pPr algn="ctr"/>
            <a:r>
              <a:rPr lang="en-US" sz="8000" b="1"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Issues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485088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74" t="3311" r="2803" b="3454"/>
          <a:stretch/>
        </p:blipFill>
        <p:spPr>
          <a:xfrm>
            <a:off x="5918687" y="2132427"/>
            <a:ext cx="6091311" cy="4600136"/>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93" t="3872" r="2803" b="3697"/>
          <a:stretch/>
        </p:blipFill>
        <p:spPr>
          <a:xfrm>
            <a:off x="154744" y="191086"/>
            <a:ext cx="6077243"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669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063198"/>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The Ganges River is highly polluted with dangerous bacteria.</a:t>
            </a:r>
          </a:p>
          <a:p>
            <a:pPr marL="285750" indent="-28575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It is estimated that about 80% of all illnesses and 1/3</a:t>
            </a:r>
            <a:r>
              <a:rPr lang="en-US" sz="3000" baseline="30000" dirty="0">
                <a:latin typeface="KBScaredStraight" panose="02000603000000000000" pitchFamily="2" charset="0"/>
                <a:ea typeface="KBScaredStraight" panose="02000603000000000000" pitchFamily="2" charset="0"/>
              </a:rPr>
              <a:t>rd</a:t>
            </a:r>
            <a:r>
              <a:rPr lang="en-US" sz="3000" dirty="0">
                <a:latin typeface="KBScaredStraight" panose="02000603000000000000" pitchFamily="2" charset="0"/>
                <a:ea typeface="KBScaredStraight" panose="02000603000000000000" pitchFamily="2" charset="0"/>
              </a:rPr>
              <a:t> of deaths in India come from diseases carried by dirty water.</a:t>
            </a:r>
          </a:p>
          <a:p>
            <a:pPr marL="742950" lvl="1"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Outbreaks of such diseases as cholera, dysentery, typhoid, and hepatitis are common.</a:t>
            </a:r>
          </a:p>
          <a:p>
            <a:pPr marL="742950" lvl="1" indent="-28575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Cities along the Ganges have the highest rates of water-born diseases (found in drinking water) of any who live in India.</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2617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559" y="2191647"/>
            <a:ext cx="6904772" cy="45720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924"/>
          <a:stretch/>
        </p:blipFill>
        <p:spPr>
          <a:xfrm>
            <a:off x="117524" y="117670"/>
            <a:ext cx="6667500" cy="356806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62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476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India’s government started a program in 1985 called the Ganges Action Plan, with the purpose of cleaning up the river.</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Indians have built many sewage and water treatment plants along the river.</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Unfortunately, it has not proved to be enough as India’s growing population and the run-off from industrial and farm production have continued to pollute the river.</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6303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93857" y="2370931"/>
            <a:ext cx="9804287" cy="2462213"/>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Yangtze River</a:t>
            </a:r>
            <a:endParaRPr lang="en-US" sz="10000" b="1"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2320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323" y="0"/>
            <a:ext cx="7911354"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23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Yangtze River</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Yangtze is China’s longest river and the third longest in the world.</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It begins in the Tibetan Plateau and flows nearly 4,000 miles through 185 towns where 400 million people live until it reaches the East China Sea.</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Yangtze is extremely important to about a third of China’s population because it provides hydroelectric power, water for irrigation, and transportation for cargo ships.</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Pumping stations along the river take water out to supply people with water for drinking, irrigation, and industrial uses.</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9834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6495"/>
          <a:stretch/>
        </p:blipFill>
        <p:spPr>
          <a:xfrm>
            <a:off x="1206446" y="0"/>
            <a:ext cx="9779108" cy="68580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406769" y="0"/>
            <a:ext cx="9863797" cy="584775"/>
          </a:xfrm>
          <a:prstGeom prst="rect">
            <a:avLst/>
          </a:prstGeom>
          <a:noFill/>
        </p:spPr>
        <p:txBody>
          <a:bodyPr wrap="square" rtlCol="0">
            <a:spAutoFit/>
          </a:bodyPr>
          <a:lstStyle/>
          <a:p>
            <a:r>
              <a:rPr lang="en-US" sz="3200" dirty="0">
                <a:latin typeface="KBScaredStraight" panose="02000603000000000000" pitchFamily="2" charset="0"/>
                <a:ea typeface="KBScaredStraight" panose="02000603000000000000" pitchFamily="2" charset="0"/>
              </a:rPr>
              <a:t>Yangtze in Shanghai</a:t>
            </a:r>
          </a:p>
        </p:txBody>
      </p:sp>
    </p:spTree>
    <p:extLst>
      <p:ext uri="{BB962C8B-B14F-4D97-AF65-F5344CB8AC3E}">
        <p14:creationId xmlns:p14="http://schemas.microsoft.com/office/powerpoint/2010/main" val="137686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1846659"/>
          </a:xfrm>
          <a:prstGeom prst="rect">
            <a:avLst/>
          </a:prstGeom>
          <a:noFill/>
        </p:spPr>
        <p:txBody>
          <a:bodyPr wrap="square" lIns="91440" tIns="45720" rIns="91440" bIns="45720">
            <a:spAutoFit/>
          </a:bodyPr>
          <a:lstStyle/>
          <a:p>
            <a:pPr algn="ctr"/>
            <a:r>
              <a:rPr lang="en-US" sz="6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397031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Billions of tons of chemicals and waste from agriculture, industry, and humans pour into the river each year.</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Nitrogen from fertilizers and arsenic (poisonous chemical) from industrial uses are the leading pollutants in the river.</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25465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9" y="0"/>
            <a:ext cx="10293433" cy="68580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785" y="3953022"/>
            <a:ext cx="4229590" cy="277743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01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576509"/>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Gungsuh" panose="02030600000101010101" pitchFamily="18" charset="-127"/>
                <a:ea typeface="Gungsuh" panose="02030600000101010101" pitchFamily="18" charset="-127"/>
              </a:rPr>
              <a:t>Standards</a:t>
            </a:r>
          </a:p>
          <a:p>
            <a:endParaRPr lang="en-US" sz="2000" dirty="0"/>
          </a:p>
          <a:p>
            <a:r>
              <a:rPr lang="en-US" sz="2800" b="1" dirty="0">
                <a:latin typeface="KBScaredStraight" panose="02000603000000000000" pitchFamily="2" charset="0"/>
                <a:ea typeface="KBScaredStraight" panose="02000603000000000000" pitchFamily="2" charset="0"/>
              </a:rPr>
              <a:t>SS7G10 The student will discuss environmental issues across Southern and Eastern Asia. </a:t>
            </a:r>
            <a:endParaRPr lang="en-US" sz="28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a. Describe the causes and effects of pollution on the Yangtze and Ganges Rivers. </a:t>
            </a:r>
          </a:p>
          <a:p>
            <a:r>
              <a:rPr lang="en-US" sz="2800" dirty="0">
                <a:latin typeface="KBScaredStraight" panose="02000603000000000000" pitchFamily="2" charset="0"/>
                <a:ea typeface="KBScaredStraight" panose="02000603000000000000" pitchFamily="2" charset="0"/>
              </a:rPr>
              <a:t>b. Describe the causes and effects of air pollution and flooding in India and China. </a:t>
            </a:r>
          </a:p>
          <a:p>
            <a:endParaRPr lang="en-US" sz="2800" dirty="0"/>
          </a:p>
        </p:txBody>
      </p:sp>
    </p:spTree>
    <p:extLst>
      <p:ext uri="{BB962C8B-B14F-4D97-AF65-F5344CB8AC3E}">
        <p14:creationId xmlns:p14="http://schemas.microsoft.com/office/powerpoint/2010/main" val="196176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pollution  puts all of the cities along its banks at risk. </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species of plants and animals are dying.</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Nitrates from farm run-off has caused algae in the water to multiply and is contaminating and killing the fish.</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Chinese people are eating the sick fish, which has led to many health problems.</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Hundreds of millions of Chinese villagers do not have safe drinking water because of the pollution.</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0496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confluence.furman.edu:8443/download/attachments/2359552/yangtze-river.jpg?version=1&amp;modificationDate=125813425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41" y="1143000"/>
            <a:ext cx="5733736" cy="4572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20" y="729831"/>
            <a:ext cx="4636037" cy="539833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3036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40120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Chinese government is building more water treatment facilities along the Yangtze’s banks.</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is encouraging cities to build sanitary landfills for garbage rather than dumping it into the river. </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60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17424" y="1909267"/>
            <a:ext cx="8557151"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Flooding in </a:t>
            </a:r>
          </a:p>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India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05608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Monsoons are a mixed blessing for India.</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Farmers depend on the rain for their crops and the huge amounts of water are used to generate electricity.</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Unfortunately, monsoons are also responsible for heavy floods.</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Monsoon season begins in June and spreads heavy rain until September.</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If flooding occurs, the rivers overflow and cause mass destruction and spread water-borne diseases.</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580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4000"/>
            <a:ext cx="9906000" cy="6350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493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95520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When monsoons are too severe, the rivers overflow their banks and water sweeps over the land.</a:t>
            </a:r>
          </a:p>
          <a:p>
            <a:pPr marL="742950" lvl="1"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When this happens, airports close, power lines fall, humans and animals drown, and water-borne illnesses spread.</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98381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585871"/>
          </a:xfrm>
          <a:prstGeom prst="rect">
            <a:avLst/>
          </a:prstGeom>
          <a:noFill/>
        </p:spPr>
        <p:txBody>
          <a:bodyPr wrap="square" rtlCol="0">
            <a:spAutoFit/>
          </a:bodyPr>
          <a:lstStyle/>
          <a:p>
            <a:pPr fontAlgn="base"/>
            <a:r>
              <a:rPr lang="en-US" sz="3200" dirty="0"/>
              <a:t>Measures have been undertaken to enlarge drains and install pumping stations. </a:t>
            </a:r>
            <a:br>
              <a:rPr lang="en-US" sz="3200" dirty="0"/>
            </a:br>
            <a:r>
              <a:rPr lang="en-US" sz="3200" dirty="0"/>
              <a:t/>
            </a:r>
            <a:br>
              <a:rPr lang="en-US" sz="3200" dirty="0"/>
            </a:br>
            <a:r>
              <a:rPr lang="en-US" sz="2800" dirty="0"/>
              <a:t>A ban on thin plastic bags was started, but the drive lost its momentum. The ban needs to be implemented at the manufacturers' level. Clogging due to plastic accounts for about 10% of the problem.</a:t>
            </a:r>
            <a:br>
              <a:rPr lang="en-US" sz="2800" dirty="0"/>
            </a:br>
            <a:r>
              <a:rPr lang="en-US" sz="2800" dirty="0"/>
              <a:t/>
            </a:r>
            <a:br>
              <a:rPr lang="en-US" sz="2800" dirty="0"/>
            </a:br>
            <a:r>
              <a:rPr lang="en-US" sz="2800" dirty="0"/>
              <a:t/>
            </a:r>
            <a:br>
              <a:rPr lang="en-US" sz="2800" dirty="0"/>
            </a:b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91469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8" y="182879"/>
            <a:ext cx="4788784" cy="5700933"/>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736" y="1923755"/>
            <a:ext cx="7159451" cy="467750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1800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17424" y="1909267"/>
            <a:ext cx="8557151"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Flooding in </a:t>
            </a:r>
          </a:p>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China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340549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17166" y="-1611923"/>
            <a:ext cx="6858000" cy="10081846"/>
          </a:xfrm>
          <a:prstGeom prst="rect">
            <a:avLst/>
          </a:prstGeom>
        </p:spPr>
      </p:pic>
    </p:spTree>
    <p:extLst>
      <p:ext uri="{BB962C8B-B14F-4D97-AF65-F5344CB8AC3E}">
        <p14:creationId xmlns:p14="http://schemas.microsoft.com/office/powerpoint/2010/main" val="118365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Monsoons are beneficial to farmers, but they also cause floods in China.</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China’s monsoon season runs from March through August.</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Over the years, loggers have cut down many of the trees that used to contain flooding.</a:t>
            </a: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Farmers downstream have also drained wetlands that used to act as sponges during floods. </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These actions have multiplied the effects of the storm water runoff and it now takes much less water to cause a flood.</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5267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1400"/>
          <a:stretch/>
        </p:blipFill>
        <p:spPr>
          <a:xfrm>
            <a:off x="5309687" y="965395"/>
            <a:ext cx="6737979" cy="571500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624" b="15642"/>
          <a:stretch/>
        </p:blipFill>
        <p:spPr>
          <a:xfrm>
            <a:off x="154744" y="173209"/>
            <a:ext cx="5813328" cy="451572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696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509200"/>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Monsoons usually cause floods every two or three years in China.</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When the river floods, homes and crops are buried and lives are lost.</a:t>
            </a:r>
          </a:p>
          <a:p>
            <a:pPr marL="742950" lvl="1"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Flooding from China’s Huang He River has caused more deaths than any other river in the world.</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50328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647426"/>
          </a:xfrm>
          <a:prstGeom prst="rect">
            <a:avLst/>
          </a:prstGeom>
          <a:noFill/>
        </p:spPr>
        <p:txBody>
          <a:bodyPr wrap="square" rtlCol="0">
            <a:spAutoFit/>
          </a:bodyPr>
          <a:lstStyle/>
          <a:p>
            <a:pPr marL="285750" indent="-285750">
              <a:buFont typeface="Arial" panose="020B0604020202020204" pitchFamily="34" charset="0"/>
              <a:buChar char="•"/>
            </a:pPr>
            <a:r>
              <a:rPr lang="en-US" sz="3200" dirty="0"/>
              <a:t>Concrete surfaces were to be replaced by permeable materials and green spaces such as rain gardens to absorb and filter rainfall.</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t>Drainage systems were to be rebuilt to separate wastewater from rainwater, and to be stored and re-used for cleaning the streets, watering plants and even firefighting.</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hlinkClick r:id="rId3"/>
              </a:rPr>
              <a:t>https://www.youtube.com/watch?v=HePvTuATnjw</a:t>
            </a: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938179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70" y="0"/>
            <a:ext cx="10281859"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25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5378" y="2064012"/>
            <a:ext cx="9461244" cy="3170099"/>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Air Pollution</a:t>
            </a:r>
          </a:p>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in India</a:t>
            </a:r>
            <a:endParaRPr lang="en-U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2060748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1938992"/>
          </a:xfrm>
          <a:prstGeom prst="rect">
            <a:avLst/>
          </a:prstGeom>
          <a:noFill/>
        </p:spPr>
        <p:txBody>
          <a:bodyPr wrap="square" lIns="91440" tIns="45720" rIns="91440" bIns="45720">
            <a:spAutoFit/>
          </a:bodyPr>
          <a:lstStyle/>
          <a:p>
            <a:pPr algn="ctr"/>
            <a:r>
              <a:rPr lang="en-US" sz="66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32256"/>
          </a:xfrm>
          <a:prstGeom prst="rect">
            <a:avLst/>
          </a:prstGeom>
          <a:noFill/>
        </p:spPr>
        <p:txBody>
          <a:bodyPr wrap="square" rtlCol="0">
            <a:spAutoFit/>
          </a:bodyPr>
          <a:lstStyle/>
          <a:p>
            <a:pPr marL="285750"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India has some of the heaviest air pollution in the world due to an enormous and automobile emissions and the development of industry. </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Automobile emissions account for almost 70% of the air pollution in some urban areas of India.</a:t>
            </a:r>
          </a:p>
          <a:p>
            <a:pPr marL="742950" lvl="1"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Indoor air pollution is also a growing problem.</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In rural areas, many families cook over open fires, using wood, livestock dung, or coal as fuel.</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These fuel sources emit carbon monoxide, soot, and other harmful chemicals into the air.</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98644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BScaredStraight" panose="02000603000000000000" pitchFamily="2" charset="0"/>
              <a:ea typeface="KBScaredStraight" panose="02000603000000000000" pitchFamily="2" charset="0"/>
            </a:endParaRPr>
          </a:p>
        </p:txBody>
      </p:sp>
      <p:sp>
        <p:nvSpPr>
          <p:cNvPr id="5" name="TextBox 4"/>
          <p:cNvSpPr txBox="1"/>
          <p:nvPr/>
        </p:nvSpPr>
        <p:spPr>
          <a:xfrm>
            <a:off x="4719714" y="4551828"/>
            <a:ext cx="7472286" cy="1938992"/>
          </a:xfrm>
          <a:prstGeom prst="rect">
            <a:avLst/>
          </a:prstGeom>
          <a:noFill/>
        </p:spPr>
        <p:txBody>
          <a:bodyPr wrap="square" rtlCol="0">
            <a:spAutoFit/>
          </a:bodyPr>
          <a:lstStyle/>
          <a:p>
            <a:pPr algn="ctr"/>
            <a:r>
              <a:rPr lang="en-US" sz="2000" dirty="0">
                <a:solidFill>
                  <a:schemeClr val="bg1"/>
                </a:solidFill>
                <a:effectLst/>
                <a:latin typeface="KBScaredStraight" panose="02000603000000000000" pitchFamily="2" charset="0"/>
                <a:ea typeface="KBScaredStraight" panose="02000603000000000000" pitchFamily="2" charset="0"/>
              </a:rPr>
              <a:t>“Cooking fuel in rural India is prepared from a wet mix of dried grass, </a:t>
            </a:r>
            <a:r>
              <a:rPr lang="en-US" sz="2000" dirty="0" err="1">
                <a:solidFill>
                  <a:schemeClr val="bg1"/>
                </a:solidFill>
                <a:effectLst/>
                <a:latin typeface="KBScaredStraight" panose="02000603000000000000" pitchFamily="2" charset="0"/>
                <a:ea typeface="KBScaredStraight" panose="02000603000000000000" pitchFamily="2" charset="0"/>
              </a:rPr>
              <a:t>fuelwood</a:t>
            </a:r>
            <a:r>
              <a:rPr lang="en-US" sz="2000" dirty="0">
                <a:solidFill>
                  <a:schemeClr val="bg1"/>
                </a:solidFill>
                <a:effectLst/>
                <a:latin typeface="KBScaredStraight" panose="02000603000000000000" pitchFamily="2" charset="0"/>
                <a:ea typeface="KBScaredStraight" panose="02000603000000000000" pitchFamily="2" charset="0"/>
              </a:rPr>
              <a:t> pieces, hay, leaves and mostly cow/livestock dung. This mix is patted down into disc-shaped cakes, dried, and then used as fuel in stoves. When it burns, it produces smoke and numerous indoor air pollutants at concentrations 5 times higher than coal.”</a:t>
            </a:r>
            <a:endParaRPr lang="en-US" sz="20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28" y="879500"/>
            <a:ext cx="4277685" cy="50990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449" y="287285"/>
            <a:ext cx="6396815" cy="426454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019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01" y="1280160"/>
            <a:ext cx="7162800" cy="429768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402" y="685800"/>
            <a:ext cx="4014439"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4686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184709"/>
            <a:ext cx="9863797" cy="735586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Because of India’s rapidly growing population, more and more Indians are exposed to pollution every year.</a:t>
            </a: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Indians living in cities have some of the highest rates of respiratory disease in the world.</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Air pollution is now the fifth leading cause of death in India.</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Taj Mahal, a sacred site and popular tourist destination, is growing yellow from high levels of air pollution.</a:t>
            </a:r>
          </a:p>
          <a:p>
            <a:pPr marL="285750"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Some scientists believe that Indian smog could potentially change weather patterns in North America.</a:t>
            </a: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022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3311" y="1122363"/>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0323" y="2370931"/>
            <a:ext cx="9391353" cy="2462213"/>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Ganges River</a:t>
            </a:r>
            <a:endParaRPr lang="en-US" sz="10000" b="1"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763603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939541"/>
            <a:ext cx="4828032" cy="27432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832" y="106682"/>
            <a:ext cx="6096000" cy="3657600"/>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88" y="974921"/>
            <a:ext cx="5442856" cy="490815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073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4476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It has been very difficult for India’s government to enforce laws on industry and transportation to clean up the air because it would effect the economy.</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A large part of India’s population is poor and does not want anything to slow down economic growth.</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India has been investing money in clean up efforts, but it has not proved to be enough.</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6713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420" y="1106582"/>
            <a:ext cx="10170941" cy="4492237"/>
          </a:xfrm>
          <a:prstGeom prst="ellipse">
            <a:avLst/>
          </a:prstGeom>
          <a:solidFill>
            <a:srgbClr val="D6DE20">
              <a:alpha val="94000"/>
            </a:srgb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5378" y="2064012"/>
            <a:ext cx="9461244" cy="4001095"/>
          </a:xfrm>
          <a:prstGeom prst="rect">
            <a:avLst/>
          </a:prstGeom>
          <a:noFill/>
        </p:spPr>
        <p:txBody>
          <a:bodyPr wrap="none" lIns="91440" tIns="45720" rIns="91440" bIns="45720">
            <a:spAutoFit/>
          </a:bodyPr>
          <a:lstStyle/>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Air Pollution</a:t>
            </a:r>
          </a:p>
          <a:p>
            <a:pPr algn="ctr"/>
            <a:r>
              <a:rPr lang="en-US" sz="10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in China</a:t>
            </a:r>
            <a:endParaRPr lang="en-US" sz="10000" b="1"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68513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031325"/>
          </a:xfrm>
          <a:prstGeom prst="rect">
            <a:avLst/>
          </a:prstGeom>
          <a:noFill/>
        </p:spPr>
        <p:txBody>
          <a:bodyPr wrap="square" lIns="91440" tIns="45720" rIns="91440" bIns="45720">
            <a:spAutoFit/>
          </a:bodyPr>
          <a:lstStyle/>
          <a:p>
            <a:pPr algn="ctr"/>
            <a:r>
              <a:rPr lang="en-US" sz="72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81697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China’s cities have experienced tremendous growth in population and industry in the past few decades.</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China is home to 16 of the world’s 20 most polluted cities.</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Much of China’s energy is provided by burning coal, a process that sends soot, ash, and chemicals into the air.</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Chinese people also burn coal to heat their homes, adding to the pollution problem.</a:t>
            </a:r>
          </a:p>
          <a:p>
            <a:pPr marL="742950" lvl="1" indent="-28575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Millions of Chinese people now drive automobiles, whose exhaust is a major source of air pollution.</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53492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84" y="640080"/>
            <a:ext cx="7974349" cy="557784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574" y="1600200"/>
            <a:ext cx="2449285" cy="36576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920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1846659"/>
          </a:xfrm>
          <a:prstGeom prst="rect">
            <a:avLst/>
          </a:prstGeom>
          <a:noFill/>
        </p:spPr>
        <p:txBody>
          <a:bodyPr wrap="square" lIns="91440" tIns="45720" rIns="91440" bIns="45720">
            <a:spAutoFit/>
          </a:bodyPr>
          <a:lstStyle/>
          <a:p>
            <a:pPr algn="ctr"/>
            <a:r>
              <a:rPr lang="en-US" sz="6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Effects</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15553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 leading causes of death in China are heart and respiratory conditions related to overexposure to air pollution.</a:t>
            </a:r>
          </a:p>
          <a:p>
            <a:pPr marL="285750"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Air pollution has also created acid rain in China, a problem for at least a third of country’s agricultural areas.</a:t>
            </a:r>
          </a:p>
          <a:p>
            <a:pPr marL="285750"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Unfortunately, air pollution created in Chinese cities is not confined in the country.</a:t>
            </a:r>
          </a:p>
          <a:p>
            <a:pPr marL="742950" lvl="1"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Winds carry the contaminated air and rain to Korea</a:t>
            </a:r>
            <a:r>
              <a:rPr lang="en-US" sz="2900" dirty="0">
                <a:latin typeface="KBScaredStraight" panose="02000603000000000000" pitchFamily="2" charset="0"/>
                <a:ea typeface="KBScaredStraight" panose="02000603000000000000" pitchFamily="2" charset="0"/>
              </a:rPr>
              <a:t>, Japan, and other parts of Asia as well. </a:t>
            </a:r>
          </a:p>
          <a:p>
            <a:pPr marL="742950" lvl="1"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hlinkClick r:id="rId3"/>
              </a:rPr>
              <a:t>https://www.youtube.com/watch?v=2nFZaSbkf0U</a:t>
            </a:r>
            <a:endParaRPr lang="en-US" sz="29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9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357742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198" y="2571456"/>
            <a:ext cx="6592186" cy="411480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68812"/>
            <a:ext cx="6172200" cy="4114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6564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48" y="0"/>
            <a:ext cx="10453303"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478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Solution?</a:t>
            </a:r>
            <a:endPar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endParaRP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4539704"/>
          </a:xfrm>
          <a:prstGeom prst="rect">
            <a:avLst/>
          </a:prstGeom>
          <a:noFill/>
        </p:spPr>
        <p:txBody>
          <a:bodyPr wrap="square" rtlCol="0">
            <a:spAutoFit/>
          </a:bodyPr>
          <a:lstStyle/>
          <a:p>
            <a:pPr marL="285750"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China’s government created the Beijing Municipal Environmental Protection Bureau to work on the quality of the city’s air before the 2008 Olympics.</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Automobile traffic was greatly reduced and many factories were temporarily closed.</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Many air pollutants were cut by as much as 45%.</a:t>
            </a:r>
          </a:p>
          <a:p>
            <a:pPr marL="742950" lvl="1" indent="-285750">
              <a:buFont typeface="Arial" panose="020B0604020202020204" pitchFamily="34" charset="0"/>
              <a:buChar char="•"/>
            </a:pPr>
            <a:r>
              <a:rPr lang="en-US" sz="2900" dirty="0">
                <a:latin typeface="KBScaredStraight" panose="02000603000000000000" pitchFamily="2" charset="0"/>
                <a:ea typeface="KBScaredStraight" panose="02000603000000000000" pitchFamily="2" charset="0"/>
              </a:rPr>
              <a:t>Many people enjoyed the cleaner air and petitioned the government to find long-term ways to clean it up.</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6798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9" name="Content Placeholder 8"/>
          <p:cNvPicPr>
            <a:picLocks noChangeAspect="1"/>
          </p:cNvPicPr>
          <p:nvPr/>
        </p:nvPicPr>
        <p:blipFill rotWithShape="1">
          <a:blip r:embed="rId2" cstate="print">
            <a:extLst>
              <a:ext uri="{28A0092B-C50C-407E-A947-70E740481C1C}">
                <a14:useLocalDpi xmlns:a14="http://schemas.microsoft.com/office/drawing/2010/main" val="0"/>
              </a:ext>
            </a:extLst>
          </a:blip>
          <a:srcRect l="1450" t="5744" r="1733" b="3590"/>
          <a:stretch/>
        </p:blipFill>
        <p:spPr>
          <a:xfrm>
            <a:off x="2628210" y="0"/>
            <a:ext cx="6935579"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53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2154436"/>
          </a:xfrm>
          <a:prstGeom prst="rect">
            <a:avLst/>
          </a:prstGeom>
          <a:noFill/>
        </p:spPr>
        <p:txBody>
          <a:bodyPr wrap="square" lIns="91440" tIns="45720" rIns="91440" bIns="45720">
            <a:spAutoFit/>
          </a:bodyPr>
          <a:lstStyle/>
          <a:p>
            <a:pPr algn="ctr"/>
            <a:r>
              <a:rPr lang="en-US" sz="8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Ganges River</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6247864"/>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Ganges River begins high in the Himalayas and flows southeast through India and Bangladesh for more than 1,500 miles to the Bay of Bengal.</a:t>
            </a:r>
          </a:p>
          <a:p>
            <a:pPr marL="285750"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It is the most important river to the Indian subcontinent.</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Ganges provides water for drinking, bathing, cooking, and for transportation for over 400 million people who live in its river valley.</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It runs through India’s most fertile and densely populated areas.</a:t>
            </a:r>
          </a:p>
          <a:p>
            <a:pPr marL="742950" lvl="1" indent="-28575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Ganges is nicknamed “Mother Ganges”, and it is very sacred to the Hindu religion.</a:t>
            </a:r>
          </a:p>
          <a:p>
            <a:pPr marL="742950" lvl="1"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1652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02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0"/>
            <a:ext cx="10058400" cy="6858000"/>
          </a:xfrm>
          <a:prstGeom prst="rect">
            <a:avLst/>
          </a:prstGeom>
          <a:solidFill>
            <a:srgbClr val="FCF7DC">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5145"/>
            <a:ext cx="10058400" cy="1846659"/>
          </a:xfrm>
          <a:prstGeom prst="rect">
            <a:avLst/>
          </a:prstGeom>
          <a:noFill/>
        </p:spPr>
        <p:txBody>
          <a:bodyPr wrap="square" lIns="91440" tIns="45720" rIns="91440" bIns="45720">
            <a:spAutoFit/>
          </a:bodyPr>
          <a:lstStyle/>
          <a:p>
            <a:pPr algn="ctr"/>
            <a:r>
              <a:rPr lang="en-US" sz="6000" b="1" cap="none" spc="0" dirty="0">
                <a:ln w="10160">
                  <a:solidFill>
                    <a:sysClr val="windowText" lastClr="000000"/>
                  </a:solidFill>
                  <a:prstDash val="solid"/>
                </a:ln>
                <a:solidFill>
                  <a:srgbClr val="146A3F"/>
                </a:solidFill>
                <a:effectLst>
                  <a:outerShdw blurRad="38100" dist="22860" dir="5400000" algn="tl" rotWithShape="0">
                    <a:srgbClr val="000000">
                      <a:alpha val="30000"/>
                    </a:srgbClr>
                  </a:outerShdw>
                </a:effectLst>
                <a:latin typeface="Gungsuh" panose="02030600000101010101" pitchFamily="18" charset="-127"/>
                <a:ea typeface="Gungsuh" panose="02030600000101010101" pitchFamily="18" charset="-127"/>
              </a:rPr>
              <a:t>Causes of Pollution</a:t>
            </a:r>
          </a:p>
          <a:p>
            <a:pPr algn="ct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164101" y="1255049"/>
            <a:ext cx="986379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About two million tons of chemical, human, and agricultural waste pours into the Ganges every day.</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Cities pour millions of gallons of sewage into the river that is eventually carried to villages farther south.</a:t>
            </a:r>
          </a:p>
          <a:p>
            <a:pPr marL="285750" indent="-28575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Human and animal waste also pollute the river.</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Hindus believe that they will have a peaceful journey to the next life if their ashes are scattered into the Ganges.</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are too poor for cremation, so they place the bodies in the water instead.</a:t>
            </a:r>
          </a:p>
        </p:txBody>
      </p:sp>
    </p:spTree>
    <p:extLst>
      <p:ext uri="{BB962C8B-B14F-4D97-AF65-F5344CB8AC3E}">
        <p14:creationId xmlns:p14="http://schemas.microsoft.com/office/powerpoint/2010/main" val="277188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146A3F">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1548" y="1122363"/>
            <a:ext cx="9863797" cy="584775"/>
          </a:xfrm>
          <a:prstGeom prst="rect">
            <a:avLst/>
          </a:prstGeom>
          <a:noFill/>
        </p:spPr>
        <p:txBody>
          <a:bodyPr wrap="square" rtlCol="0">
            <a:spAutoFit/>
          </a:bodyPr>
          <a:lstStyle/>
          <a:p>
            <a:pPr algn="ctr"/>
            <a:r>
              <a:rPr lang="en-US" sz="3200" dirty="0" err="1">
                <a:solidFill>
                  <a:schemeClr val="bg1"/>
                </a:solidFill>
                <a:latin typeface="KBScaredStraight" panose="02000603000000000000" pitchFamily="2" charset="0"/>
                <a:ea typeface="KBScaredStraight" panose="02000603000000000000" pitchFamily="2" charset="0"/>
              </a:rPr>
              <a:t>fdsafs</a:t>
            </a:r>
            <a:endParaRPr lang="en-US" sz="3200" dirty="0">
              <a:solidFill>
                <a:schemeClr val="bg1"/>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46" y="0"/>
            <a:ext cx="10287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54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1520</Words>
  <Application>Microsoft Office PowerPoint</Application>
  <PresentationFormat>Widescreen</PresentationFormat>
  <Paragraphs>156</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Gungsuh</vt: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Cynthia Mason (Chamblee Middle)</cp:lastModifiedBy>
  <cp:revision>46</cp:revision>
  <cp:lastPrinted>2019-02-27T18:11:46Z</cp:lastPrinted>
  <dcterms:created xsi:type="dcterms:W3CDTF">2014-01-05T13:25:55Z</dcterms:created>
  <dcterms:modified xsi:type="dcterms:W3CDTF">2019-02-27T18:14:32Z</dcterms:modified>
</cp:coreProperties>
</file>