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1" r:id="rId5"/>
    <p:sldId id="312" r:id="rId6"/>
    <p:sldId id="315" r:id="rId7"/>
    <p:sldId id="264" r:id="rId8"/>
    <p:sldId id="265" r:id="rId9"/>
    <p:sldId id="313" r:id="rId10"/>
    <p:sldId id="263" r:id="rId11"/>
    <p:sldId id="266" r:id="rId12"/>
    <p:sldId id="273" r:id="rId13"/>
    <p:sldId id="267" r:id="rId14"/>
    <p:sldId id="274" r:id="rId15"/>
    <p:sldId id="268" r:id="rId16"/>
    <p:sldId id="276" r:id="rId17"/>
    <p:sldId id="269" r:id="rId18"/>
    <p:sldId id="275" r:id="rId19"/>
    <p:sldId id="303" r:id="rId20"/>
    <p:sldId id="270" r:id="rId21"/>
    <p:sldId id="289" r:id="rId22"/>
    <p:sldId id="277" r:id="rId23"/>
    <p:sldId id="292" r:id="rId24"/>
    <p:sldId id="278" r:id="rId25"/>
    <p:sldId id="291" r:id="rId26"/>
    <p:sldId id="279" r:id="rId27"/>
    <p:sldId id="290" r:id="rId28"/>
    <p:sldId id="280" r:id="rId29"/>
    <p:sldId id="294" r:id="rId30"/>
    <p:sldId id="271" r:id="rId31"/>
    <p:sldId id="301" r:id="rId32"/>
    <p:sldId id="281" r:id="rId33"/>
    <p:sldId id="299" r:id="rId34"/>
    <p:sldId id="282" r:id="rId35"/>
    <p:sldId id="296" r:id="rId36"/>
    <p:sldId id="283" r:id="rId37"/>
    <p:sldId id="297" r:id="rId38"/>
    <p:sldId id="284" r:id="rId39"/>
    <p:sldId id="304" r:id="rId40"/>
    <p:sldId id="272" r:id="rId41"/>
    <p:sldId id="302" r:id="rId42"/>
    <p:sldId id="285" r:id="rId43"/>
    <p:sldId id="300" r:id="rId44"/>
    <p:sldId id="286" r:id="rId45"/>
    <p:sldId id="295" r:id="rId46"/>
    <p:sldId id="287" r:id="rId47"/>
    <p:sldId id="298" r:id="rId48"/>
    <p:sldId id="288" r:id="rId49"/>
    <p:sldId id="305" r:id="rId50"/>
    <p:sldId id="310" r:id="rId51"/>
    <p:sldId id="309" r:id="rId52"/>
    <p:sldId id="306" r:id="rId53"/>
    <p:sldId id="314" r:id="rId54"/>
    <p:sldId id="308" r:id="rId55"/>
    <p:sldId id="307" r:id="rId56"/>
    <p:sldId id="259" r:id="rId57"/>
    <p:sldId id="26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25"/>
    <a:srgbClr val="F58322"/>
    <a:srgbClr val="D6DCBA"/>
    <a:srgbClr val="D1B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75DAB3-BF39-4680-8AD9-6C129AC27D9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99967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8878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15400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64689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5DAB3-BF39-4680-8AD9-6C129AC27D9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0766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75DAB3-BF39-4680-8AD9-6C129AC27D9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46638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75DAB3-BF39-4680-8AD9-6C129AC27D92}" type="datetimeFigureOut">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12105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5DAB3-BF39-4680-8AD9-6C129AC27D92}" type="datetimeFigureOut">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620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5DAB3-BF39-4680-8AD9-6C129AC27D92}" type="datetimeFigureOut">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55305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4759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24979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5DAB3-BF39-4680-8AD9-6C129AC27D92}" type="datetimeFigureOut">
              <a:rPr lang="en-US" smtClean="0"/>
              <a:t>9/8/2019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8F994-76C3-4803-BA58-DAC7BC034B96}" type="slidenum">
              <a:rPr lang="en-US" smtClean="0"/>
              <a:t>‹#›</a:t>
            </a:fld>
            <a:endParaRPr lang="en-US"/>
          </a:p>
        </p:txBody>
      </p:sp>
    </p:spTree>
    <p:extLst>
      <p:ext uri="{BB962C8B-B14F-4D97-AF65-F5344CB8AC3E}">
        <p14:creationId xmlns:p14="http://schemas.microsoft.com/office/powerpoint/2010/main" val="139045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228600"/>
            <a:ext cx="7315200" cy="7315200"/>
          </a:xfrm>
          <a:prstGeom prst="ellipse">
            <a:avLst/>
          </a:prstGeom>
          <a:solidFill>
            <a:srgbClr val="D6DCBA"/>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739062"/>
            <a:ext cx="12192000" cy="984738"/>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73554" y="1034841"/>
            <a:ext cx="6844887" cy="3785652"/>
          </a:xfrm>
          <a:prstGeom prst="rect">
            <a:avLst/>
          </a:prstGeom>
          <a:noFill/>
        </p:spPr>
        <p:txBody>
          <a:bodyPr wrap="none" lIns="91440" tIns="45720" rIns="91440" bIns="45720">
            <a:spAutoFit/>
          </a:bodyPr>
          <a:lstStyle/>
          <a:p>
            <a:pPr algn="ctr"/>
            <a:r>
              <a:rPr lang="en-US" sz="12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African</a:t>
            </a:r>
          </a:p>
          <a:p>
            <a:pPr algn="ctr"/>
            <a:r>
              <a:rPr lang="en-US" sz="12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Cultures</a:t>
            </a:r>
          </a:p>
        </p:txBody>
      </p:sp>
      <p:sp>
        <p:nvSpPr>
          <p:cNvPr id="8" name="TextBox 7"/>
          <p:cNvSpPr txBox="1"/>
          <p:nvPr/>
        </p:nvSpPr>
        <p:spPr>
          <a:xfrm>
            <a:off x="1819420" y="4901924"/>
            <a:ext cx="855315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Arab, Ashanti, Bantu, &amp; Swahili</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12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52799" y="630238"/>
            <a:ext cx="5486400" cy="5486400"/>
          </a:xfrm>
          <a:prstGeom prst="ellipse">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48428" y="2552910"/>
            <a:ext cx="4495141" cy="1631216"/>
          </a:xfrm>
          <a:prstGeom prst="rect">
            <a:avLst/>
          </a:prstGeom>
          <a:noFill/>
        </p:spPr>
        <p:txBody>
          <a:bodyPr wrap="none" lIns="91440" tIns="45720" rIns="91440" bIns="45720">
            <a:spAutoFit/>
          </a:bodyPr>
          <a:lstStyle/>
          <a:p>
            <a:pPr algn="ctr"/>
            <a:r>
              <a:rPr lang="en-US" sz="10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Arabs</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2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Most of Africa’s Arab population is found in the countries of Northern Africa.</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While the majority of Arabs are in North Africa, the gold and salt trade spread the Arab culture beyond the Sahara into the Sahel region and beyond. </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9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455" y="914399"/>
            <a:ext cx="9813090" cy="5029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73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Ancestry</a:t>
            </a:r>
          </a:p>
        </p:txBody>
      </p:sp>
      <p:sp>
        <p:nvSpPr>
          <p:cNvPr id="8" name="TextBox 7"/>
          <p:cNvSpPr txBox="1"/>
          <p:nvPr/>
        </p:nvSpPr>
        <p:spPr>
          <a:xfrm>
            <a:off x="895642" y="1339097"/>
            <a:ext cx="10283482" cy="55707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Arab people began to spread into North Africa in the late 600s, when the first Muslim armies arrived in Egypt. </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Arab armies, traders, and scholars soon spread across northern Africa all the way to Morocco. </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Wherever the Arabs went, they took Islam and the Arabic language with them. </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Arabic was necessary to be able to read the Quran, Islam’s holy book. </a:t>
            </a:r>
          </a:p>
          <a:p>
            <a:endParaRPr lang="en-US" sz="1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Arabic language, the religion of Islam, and many other aspects of Muslim culture became part of Africa. </a:t>
            </a:r>
          </a:p>
          <a:p>
            <a:pPr marL="742950" lvl="1"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59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71645"/>
            <a:ext cx="8128000" cy="54737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800" y="2317556"/>
            <a:ext cx="5715000" cy="42862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72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Religion</a:t>
            </a:r>
          </a:p>
        </p:txBody>
      </p:sp>
      <p:sp>
        <p:nvSpPr>
          <p:cNvPr id="8" name="TextBox 7"/>
          <p:cNvSpPr txBox="1"/>
          <p:nvPr/>
        </p:nvSpPr>
        <p:spPr>
          <a:xfrm>
            <a:off x="895642" y="1370896"/>
            <a:ext cx="10283482"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Most Arabs, but not all, practice Islam.</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term “Arab” also includes Arabic-speaking Christians in Syria, Lebanon, Israel, and Jordan.</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60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156" y="373380"/>
            <a:ext cx="6189787" cy="402336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085" y="2385060"/>
            <a:ext cx="5504752" cy="4114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790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Language</a:t>
            </a:r>
          </a:p>
        </p:txBody>
      </p:sp>
      <p:sp>
        <p:nvSpPr>
          <p:cNvPr id="8" name="TextBox 7"/>
          <p:cNvSpPr txBox="1"/>
          <p:nvPr/>
        </p:nvSpPr>
        <p:spPr>
          <a:xfrm>
            <a:off x="895643" y="1389580"/>
            <a:ext cx="102834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term “Arab” refers to an ethnic group made up of people who speak the Arabic language.</a:t>
            </a:r>
          </a:p>
          <a:p>
            <a:pPr marL="1028700" lvl="2"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Some Jews, Kurds, Berbers, Copts, and Druze speak Arabic, but are not usually considered Arab.</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8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9" y="0"/>
            <a:ext cx="10312782"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939609" y="-38055"/>
            <a:ext cx="4121834"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Arab Girls’ School in Egypt</a:t>
            </a:r>
          </a:p>
        </p:txBody>
      </p:sp>
    </p:spTree>
    <p:extLst>
      <p:ext uri="{BB962C8B-B14F-4D97-AF65-F5344CB8AC3E}">
        <p14:creationId xmlns:p14="http://schemas.microsoft.com/office/powerpoint/2010/main" val="186248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8" name="TextBox 7"/>
          <p:cNvSpPr txBox="1"/>
          <p:nvPr/>
        </p:nvSpPr>
        <p:spPr>
          <a:xfrm>
            <a:off x="895642" y="1370896"/>
            <a:ext cx="102834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majority of Arab people are found in Southwest Asia and northern Africa.</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language of the Arab people is Arabic.</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Most Arabs, but not all, practice Islam.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1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068952"/>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p>
          <a:p>
            <a:endParaRPr lang="en-US" sz="4400" dirty="0"/>
          </a:p>
          <a:p>
            <a:r>
              <a:rPr lang="en-US" sz="3200" b="1" dirty="0">
                <a:latin typeface="KBScaredStraight" panose="02000603000000000000" pitchFamily="2" charset="0"/>
                <a:ea typeface="KBScaredStraight" panose="02000603000000000000" pitchFamily="2" charset="0"/>
              </a:rPr>
              <a:t>SS7G4 The student will describe the diverse cultures of the people who live in Africa.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Explain the differences between an ethnic group and a religious group. </a:t>
            </a:r>
          </a:p>
          <a:p>
            <a:r>
              <a:rPr lang="en-US" sz="3200" dirty="0">
                <a:latin typeface="KBScaredStraight" panose="02000603000000000000" pitchFamily="2" charset="0"/>
                <a:ea typeface="KBScaredStraight" panose="02000603000000000000" pitchFamily="2" charset="0"/>
              </a:rPr>
              <a:t>b. Explain the diversity of religions within the Arab, Ashanti, Bantu, and Swahili ethnic groups. </a:t>
            </a:r>
          </a:p>
        </p:txBody>
      </p:sp>
    </p:spTree>
    <p:extLst>
      <p:ext uri="{BB962C8B-B14F-4D97-AF65-F5344CB8AC3E}">
        <p14:creationId xmlns:p14="http://schemas.microsoft.com/office/powerpoint/2010/main" val="426233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52799" y="630238"/>
            <a:ext cx="5486400" cy="5486400"/>
          </a:xfrm>
          <a:prstGeom prst="ellipse">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97503" y="2552910"/>
            <a:ext cx="5396991" cy="1631216"/>
          </a:xfrm>
          <a:prstGeom prst="rect">
            <a:avLst/>
          </a:prstGeom>
          <a:noFill/>
        </p:spPr>
        <p:txBody>
          <a:bodyPr wrap="none" lIns="91440" tIns="45720" rIns="91440" bIns="45720">
            <a:spAutoFit/>
          </a:bodyPr>
          <a:lstStyle/>
          <a:p>
            <a:pPr algn="ctr"/>
            <a:r>
              <a:rPr lang="en-US" sz="10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Ashanti</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12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201499"/>
            <a:ext cx="10283482" cy="5570756"/>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Prior to European colonization, the Ashanti people developed a large and influential empire in West Africa. </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Today, they live predominately in Ghana and Ivory Coast.</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majority of Ashantis reside in Ashanti, Asanteman (currently a sub-nation within Ghana).</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Asanteman has a population of 3,812,950.</a:t>
            </a:r>
          </a:p>
          <a:p>
            <a:pPr marL="1028700" lvl="1"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total Ashanti population is over 7 million.</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2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204"/>
          <a:stretch/>
        </p:blipFill>
        <p:spPr>
          <a:xfrm>
            <a:off x="2565644" y="137159"/>
            <a:ext cx="5843611" cy="6583680"/>
          </a:xfrm>
          <a:prstGeom prst="rect">
            <a:avLst/>
          </a:prstGeom>
          <a:ln>
            <a:solidFill>
              <a:schemeClr val="tx1"/>
            </a:solidFill>
          </a:ln>
          <a:effectLst>
            <a:outerShdw blurRad="292100" dist="139700" dir="2700000" algn="tl" rotWithShape="0">
              <a:srgbClr val="333333">
                <a:alpha val="65000"/>
              </a:srgbClr>
            </a:outerShdw>
          </a:effectLst>
        </p:spPr>
      </p:pic>
      <p:sp>
        <p:nvSpPr>
          <p:cNvPr id="6" name="Down Arrow 5"/>
          <p:cNvSpPr/>
          <p:nvPr/>
        </p:nvSpPr>
        <p:spPr>
          <a:xfrm rot="11784998">
            <a:off x="3586056" y="3511201"/>
            <a:ext cx="377223" cy="1012773"/>
          </a:xfrm>
          <a:prstGeom prst="downArrow">
            <a:avLst/>
          </a:prstGeom>
          <a:solidFill>
            <a:srgbClr val="FF0000"/>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01329" y="2558157"/>
            <a:ext cx="970671" cy="9249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458" y="3935660"/>
            <a:ext cx="3506079" cy="233738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189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Ancestry</a:t>
            </a:r>
          </a:p>
        </p:txBody>
      </p:sp>
      <p:sp>
        <p:nvSpPr>
          <p:cNvPr id="8" name="TextBox 7"/>
          <p:cNvSpPr txBox="1"/>
          <p:nvPr/>
        </p:nvSpPr>
        <p:spPr>
          <a:xfrm>
            <a:off x="895642" y="1201499"/>
            <a:ext cx="10283482" cy="5262979"/>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In 1701, a meeting of all the clan chiefs in the region was held.</a:t>
            </a:r>
          </a:p>
          <a:p>
            <a:pPr marL="1028700" lvl="1"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In this meeting, a Golden Stool was produced from the heavens by a priest and landed on the lap of Osei Tutu, the first king.</a:t>
            </a:r>
          </a:p>
          <a:p>
            <a:pPr marL="1028700" lvl="1"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The Golden Stool was declared to be the symbol of the new Ashanti kingdom.</a:t>
            </a:r>
          </a:p>
          <a:p>
            <a:pPr marL="1028700" lvl="1" indent="-5715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The Golden Stool is sacred to the Ashanti, as it is believed that the kingdom will last as long as it remains in the hands of the Ashanti king.</a:t>
            </a:r>
          </a:p>
          <a:p>
            <a:pPr lvl="1">
              <a:defRP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The Golden Stool is an Ashanti legend and has only been seen by the tribe's royalty -- only the king and trusted advisers know the hiding place of the stool.</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6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014" y="3094966"/>
            <a:ext cx="4435814" cy="347472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99" y="172403"/>
            <a:ext cx="6788132" cy="4545624"/>
          </a:xfrm>
          <a:prstGeom prst="rect">
            <a:avLst/>
          </a:prstGeom>
          <a:ln>
            <a:solidFill>
              <a:schemeClr val="tx1"/>
            </a:solidFill>
          </a:ln>
          <a:effectLst>
            <a:outerShdw blurRad="292100" dist="139700" dir="2700000" algn="tl" rotWithShape="0">
              <a:srgbClr val="333333">
                <a:alpha val="65000"/>
              </a:srgbClr>
            </a:outerShdw>
          </a:effectLst>
        </p:spPr>
      </p:pic>
      <p:sp>
        <p:nvSpPr>
          <p:cNvPr id="8" name="Down Arrow 7"/>
          <p:cNvSpPr/>
          <p:nvPr/>
        </p:nvSpPr>
        <p:spPr>
          <a:xfrm rot="11368702">
            <a:off x="4146256" y="4428507"/>
            <a:ext cx="500672" cy="1737360"/>
          </a:xfrm>
          <a:prstGeom prst="downArrow">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399" y="5323962"/>
            <a:ext cx="4121834"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Golden Stool of the Ashanti (Replica)</a:t>
            </a:r>
          </a:p>
        </p:txBody>
      </p:sp>
      <p:sp>
        <p:nvSpPr>
          <p:cNvPr id="11" name="TextBox 10"/>
          <p:cNvSpPr txBox="1"/>
          <p:nvPr/>
        </p:nvSpPr>
        <p:spPr>
          <a:xfrm>
            <a:off x="7725994" y="1187009"/>
            <a:ext cx="4121834" cy="1815882"/>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Bells are attached to the side to warn the king of impending danger.</a:t>
            </a:r>
          </a:p>
        </p:txBody>
      </p:sp>
    </p:spTree>
    <p:extLst>
      <p:ext uri="{BB962C8B-B14F-4D97-AF65-F5344CB8AC3E}">
        <p14:creationId xmlns:p14="http://schemas.microsoft.com/office/powerpoint/2010/main" val="41278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Religion</a:t>
            </a:r>
          </a:p>
        </p:txBody>
      </p:sp>
      <p:sp>
        <p:nvSpPr>
          <p:cNvPr id="8" name="TextBox 7"/>
          <p:cNvSpPr txBox="1"/>
          <p:nvPr/>
        </p:nvSpPr>
        <p:spPr>
          <a:xfrm>
            <a:off x="895642" y="1263076"/>
            <a:ext cx="10283482" cy="5632311"/>
          </a:xfrm>
          <a:prstGeom prst="rect">
            <a:avLst/>
          </a:prstGeom>
          <a:noFill/>
        </p:spPr>
        <p:txBody>
          <a:bodyPr wrap="square" rtlCol="0">
            <a:spAutoFit/>
          </a:bodyPr>
          <a:lstStyle/>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Ashanti believe in a supreme god who takes on various names depending upon the region of worship.</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 Ashanti believe lower gods, like spirits, are on earth to assist humans.</a:t>
            </a:r>
          </a:p>
          <a:p>
            <a:pPr marL="1028700" lvl="1"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Spirits receive their power from the supreme god and are most often connected to the natural world. </a:t>
            </a:r>
          </a:p>
          <a:p>
            <a:pPr marL="1028700" lvl="1"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Ashanti priests serve the spirits and act as mediators between the supreme god and humans.</a:t>
            </a: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This is called animism – the belief that natural physical entities, including animals, plants, and features of the earth, have a spiritual essence.</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Other religions (Islam &amp; Christianity) are also practiced by many Ashanti.</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04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616"/>
          <a:stretch/>
        </p:blipFill>
        <p:spPr>
          <a:xfrm>
            <a:off x="2237934" y="12664"/>
            <a:ext cx="7716132"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41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Language</a:t>
            </a:r>
          </a:p>
        </p:txBody>
      </p:sp>
      <p:sp>
        <p:nvSpPr>
          <p:cNvPr id="8" name="TextBox 7"/>
          <p:cNvSpPr txBox="1"/>
          <p:nvPr/>
        </p:nvSpPr>
        <p:spPr>
          <a:xfrm>
            <a:off x="895642" y="1201499"/>
            <a:ext cx="10283482"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major dialect of the Ashanti language is called ‘Asante’, or ‘Twi’. </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is spoken in and around Kumasi, the capital of the former Ashanti empire, and within the current sub-national Asante Kingdom in Ghana.</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06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476" y="1493911"/>
            <a:ext cx="7620000" cy="50800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42" y="354013"/>
            <a:ext cx="5238750" cy="39243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861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8" name="TextBox 7"/>
          <p:cNvSpPr txBox="1"/>
          <p:nvPr/>
        </p:nvSpPr>
        <p:spPr>
          <a:xfrm>
            <a:off x="895642" y="1201499"/>
            <a:ext cx="10283482" cy="5078313"/>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live predominately in Ghana and Ivory Coast.</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Most speak Twi (or Asante).</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Ashanti religion is a mixture of spiritual and supernatural powers. </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They believe that plants, animals, and trees have souls. </a:t>
            </a:r>
          </a:p>
          <a:p>
            <a:pPr marL="1028700" lvl="1"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Golden Stool legend is very important to Ashanti culture.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29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343835"/>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graphic organizer while discussing the presentation.</a:t>
            </a:r>
          </a:p>
          <a:p>
            <a:pPr>
              <a:lnSpc>
                <a:spcPct val="107000"/>
              </a:lnSpc>
              <a:spcAft>
                <a:spcPts val="800"/>
              </a:spcAft>
            </a:pPr>
            <a:r>
              <a:rPr lang="en-US" sz="3200" dirty="0">
                <a:latin typeface="KBScaredStraight" panose="02000603000000000000" pitchFamily="2" charset="0"/>
                <a:ea typeface="KBScaredStraight" panose="02000603000000000000" pitchFamily="2" charset="0"/>
                <a:cs typeface="Arial" panose="020B0604020202020204" pitchFamily="34" charset="0"/>
              </a:rPr>
              <a:t>*I have them fill it out as we go, and when we get to the “Let’s Review” slides, they fill in what they might have missed.</a:t>
            </a:r>
            <a:endParaRPr lang="en-US" sz="32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24509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52799" y="630238"/>
            <a:ext cx="5486400" cy="5486400"/>
          </a:xfrm>
          <a:prstGeom prst="ellipse">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04428" y="2552910"/>
            <a:ext cx="3983143" cy="1631216"/>
          </a:xfrm>
          <a:prstGeom prst="rect">
            <a:avLst/>
          </a:prstGeom>
          <a:noFill/>
        </p:spPr>
        <p:txBody>
          <a:bodyPr wrap="none" lIns="91440" tIns="45720" rIns="91440" bIns="45720">
            <a:spAutoFit/>
          </a:bodyPr>
          <a:lstStyle/>
          <a:p>
            <a:pPr algn="ctr"/>
            <a:r>
              <a:rPr lang="en-US" sz="10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Bantu</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28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201499"/>
            <a:ext cx="10283482" cy="5262979"/>
          </a:xfrm>
          <a:prstGeom prst="rect">
            <a:avLst/>
          </a:prstGeom>
          <a:noFill/>
        </p:spPr>
        <p:txBody>
          <a:bodyPr wrap="square" rtlCol="0">
            <a:spAutoFit/>
          </a:bodyPr>
          <a:lstStyle/>
          <a:p>
            <a:pPr marL="571500" indent="-57150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Bantu generally refers to nearly 600 ethnic groups in Africa who speak Bantu languages. </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The Bantu people are distributed throughout central and southern parts of the continent.</a:t>
            </a:r>
          </a:p>
          <a:p>
            <a:pPr marL="1028700" lvl="1" indent="-5715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Bantu make up about two-thirds of Africa’s population and cover the southern half of the continent.</a:t>
            </a:r>
          </a:p>
          <a:p>
            <a:pPr marL="1028700" lvl="1" indent="-571500">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The word “bantu” means “the people”.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4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351" y="685799"/>
            <a:ext cx="5357297"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7161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Ancestry</a:t>
            </a:r>
          </a:p>
        </p:txBody>
      </p:sp>
      <p:sp>
        <p:nvSpPr>
          <p:cNvPr id="8" name="TextBox 7"/>
          <p:cNvSpPr txBox="1"/>
          <p:nvPr/>
        </p:nvSpPr>
        <p:spPr>
          <a:xfrm>
            <a:off x="895642" y="1201499"/>
            <a:ext cx="10283482"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 Bantu originally came from southeastern Nigeria and Cameroon, and then spread east and south near Zambia.</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Around 1000 CE, the Bantu reached present-day Zimbabwe and South Africa.</a:t>
            </a:r>
          </a:p>
          <a:p>
            <a:pPr marL="800100" lvl="1"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As they spread across the continent, they met many new people, learned new skills, and shared their customs and beliefs. </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They intermarried with the people, accepting new traditions and blending them with Bantu culture. </a:t>
            </a: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Bantu-speaking people settled as far south as the southern tip of Africa. </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 Bantu migration was one of the largest movements of people in Africa’s history. </a:t>
            </a:r>
          </a:p>
          <a:p>
            <a:endParaRPr lang="en-US" sz="2400" dirty="0"/>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86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19" y="172075"/>
            <a:ext cx="6433748" cy="4289165"/>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68" y="2928015"/>
            <a:ext cx="5690413" cy="375567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804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Religion</a:t>
            </a:r>
          </a:p>
        </p:txBody>
      </p:sp>
      <p:sp>
        <p:nvSpPr>
          <p:cNvPr id="8" name="TextBox 7"/>
          <p:cNvSpPr txBox="1"/>
          <p:nvPr/>
        </p:nvSpPr>
        <p:spPr>
          <a:xfrm>
            <a:off x="895642" y="1201499"/>
            <a:ext cx="10283482"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Many Bantu people settled in areas where there was a strong Arab presence and are now Muslim. </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Other Bantu people were influenced by missionary efforts in Africa and are now Christian. </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Still others follow traditional African religions, like animism.</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Animists believe that spirits are found in natural objects and surroundings. </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044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0912" y="218281"/>
            <a:ext cx="7774072" cy="411480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52" y="3338847"/>
            <a:ext cx="4931587" cy="32918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7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Language</a:t>
            </a:r>
          </a:p>
        </p:txBody>
      </p:sp>
      <p:sp>
        <p:nvSpPr>
          <p:cNvPr id="8" name="TextBox 7"/>
          <p:cNvSpPr txBox="1"/>
          <p:nvPr/>
        </p:nvSpPr>
        <p:spPr>
          <a:xfrm>
            <a:off x="895642" y="1370896"/>
            <a:ext cx="102834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There are over 650 different Bantu languages and dialects.</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Today, close to 70 million people across the southern half of Africa speak Bantu-based languages and share some part of Bantu culture.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44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60" y="934401"/>
            <a:ext cx="8869680" cy="4989195"/>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661160" y="5994884"/>
            <a:ext cx="886968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High School Classroom</a:t>
            </a:r>
          </a:p>
        </p:txBody>
      </p:sp>
    </p:spTree>
    <p:extLst>
      <p:ext uri="{BB962C8B-B14F-4D97-AF65-F5344CB8AC3E}">
        <p14:creationId xmlns:p14="http://schemas.microsoft.com/office/powerpoint/2010/main" val="401493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8" name="TextBox 7"/>
          <p:cNvSpPr txBox="1"/>
          <p:nvPr/>
        </p:nvSpPr>
        <p:spPr>
          <a:xfrm>
            <a:off x="895642" y="1201499"/>
            <a:ext cx="10283482" cy="5262979"/>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Bantu people are found throughout Sub-Saharan Africa.</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Bantu is usually known more as a language than an ethnic group.</a:t>
            </a:r>
          </a:p>
          <a:p>
            <a:pPr marL="1028700" lvl="1"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Bantu is a mixture of nearly 600 different ethnic groups combined.</a:t>
            </a:r>
          </a:p>
          <a:p>
            <a:pPr marL="1028700" lvl="1"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There are over 650 different Bantu languages and dialects.</a:t>
            </a:r>
          </a:p>
          <a:p>
            <a:pPr marL="571500" indent="-571500">
              <a:buFont typeface="Arial" panose="020B0604020202020204" pitchFamily="34" charset="0"/>
              <a:buChar char="•"/>
            </a:pPr>
            <a:endParaRPr lang="en-US" sz="1200" dirty="0">
              <a:solidFill>
                <a:srgbClr val="FF505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Bantu practice Islam, Christianity, &amp; traditional African religions (animism).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24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2031" y="0"/>
            <a:ext cx="11353800" cy="6858000"/>
          </a:xfrm>
          <a:prstGeom prst="rect">
            <a:avLst/>
          </a:prstGeom>
        </p:spPr>
      </p:pic>
    </p:spTree>
    <p:extLst>
      <p:ext uri="{BB962C8B-B14F-4D97-AF65-F5344CB8AC3E}">
        <p14:creationId xmlns:p14="http://schemas.microsoft.com/office/powerpoint/2010/main" val="349537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52799" y="630238"/>
            <a:ext cx="5486400" cy="5486400"/>
          </a:xfrm>
          <a:prstGeom prst="ellipse">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2443" y="2552910"/>
            <a:ext cx="4907113" cy="1631216"/>
          </a:xfrm>
          <a:prstGeom prst="rect">
            <a:avLst/>
          </a:prstGeom>
          <a:noFill/>
        </p:spPr>
        <p:txBody>
          <a:bodyPr wrap="none" lIns="91440" tIns="45720" rIns="91440" bIns="45720">
            <a:spAutoFit/>
          </a:bodyPr>
          <a:lstStyle/>
          <a:p>
            <a:pPr algn="ctr"/>
            <a:r>
              <a:rPr lang="en-US" sz="10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Swahili</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79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201499"/>
            <a:ext cx="10283482" cy="6063198"/>
          </a:xfrm>
          <a:prstGeom prst="rect">
            <a:avLst/>
          </a:prstGeom>
          <a:noFill/>
        </p:spPr>
        <p:txBody>
          <a:bodyPr wrap="square" rtlCol="0">
            <a:spAutoFit/>
          </a:bodyPr>
          <a:lstStyle/>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The Swahili people inhabit the southern coast of East Africa, in Kenya, Tanzania, &amp; Mozambique. </a:t>
            </a:r>
          </a:p>
          <a:p>
            <a:pPr marL="457200" indent="-4572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Members mostly reside in the eastern African Great Lakes region, along the Swahili coast.</a:t>
            </a:r>
          </a:p>
          <a:p>
            <a:pPr marL="457200" indent="-4572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The total population is 1,328,000.</a:t>
            </a:r>
          </a:p>
          <a:p>
            <a:pPr marL="457200" indent="-457200">
              <a:buFont typeface="Arial" panose="020B0604020202020204" pitchFamily="34" charset="0"/>
              <a:buChar char="•"/>
              <a:defRPr/>
            </a:pPr>
            <a:endParaRPr lang="en-US" sz="3200" dirty="0"/>
          </a:p>
          <a:p>
            <a:pPr marL="457200" indent="-457200">
              <a:buFont typeface="Arial" panose="020B0604020202020204" pitchFamily="34" charset="0"/>
              <a:buChar char="•"/>
              <a:defRPr/>
            </a:pPr>
            <a:endParaRPr lang="en-US" sz="3200" dirty="0"/>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54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694" r="11980"/>
          <a:stretch/>
        </p:blipFill>
        <p:spPr>
          <a:xfrm>
            <a:off x="3657600" y="488851"/>
            <a:ext cx="5064370" cy="5880295"/>
          </a:xfrm>
          <a:prstGeom prst="rect">
            <a:avLst/>
          </a:prstGeom>
          <a:ln>
            <a:solidFill>
              <a:schemeClr val="tx1"/>
            </a:solidFill>
          </a:ln>
          <a:effectLst>
            <a:outerShdw blurRad="292100" dist="139700" dir="2700000" algn="tl" rotWithShape="0">
              <a:srgbClr val="333333">
                <a:alpha val="65000"/>
              </a:srgbClr>
            </a:outerShdw>
          </a:effectLst>
        </p:spPr>
      </p:pic>
      <p:sp>
        <p:nvSpPr>
          <p:cNvPr id="6" name="Oval 5"/>
          <p:cNvSpPr/>
          <p:nvPr/>
        </p:nvSpPr>
        <p:spPr>
          <a:xfrm>
            <a:off x="7385538" y="3428999"/>
            <a:ext cx="942535" cy="15791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4515611">
            <a:off x="8677172" y="3373866"/>
            <a:ext cx="377223" cy="1012773"/>
          </a:xfrm>
          <a:prstGeom prst="downArrow">
            <a:avLst/>
          </a:prstGeom>
          <a:solidFill>
            <a:srgbClr val="FF0000"/>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79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Ancestry</a:t>
            </a:r>
          </a:p>
        </p:txBody>
      </p:sp>
      <p:sp>
        <p:nvSpPr>
          <p:cNvPr id="8" name="TextBox 7"/>
          <p:cNvSpPr txBox="1"/>
          <p:nvPr/>
        </p:nvSpPr>
        <p:spPr>
          <a:xfrm>
            <a:off x="895642" y="1201499"/>
            <a:ext cx="10283482" cy="5078313"/>
          </a:xfrm>
          <a:prstGeom prst="rect">
            <a:avLst/>
          </a:prstGeom>
          <a:noFill/>
        </p:spPr>
        <p:txBody>
          <a:bodyPr wrap="square" rtlCol="0">
            <a:spAutoFit/>
          </a:bodyPr>
          <a:lstStyle/>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The Swahili community developed along the coast of East Africa when Arab traders began to settle there and intermarry with the local Bantu-speaking population. </a:t>
            </a:r>
          </a:p>
          <a:p>
            <a:pPr marL="457200" indent="-4572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The groups’ name comes from the Arabic word “Swahili,” which means “one who lives on the coast”.</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21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279" y="0"/>
            <a:ext cx="4819389" cy="68580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666"/>
          <a:stretch/>
        </p:blipFill>
        <p:spPr>
          <a:xfrm>
            <a:off x="266318" y="1371599"/>
            <a:ext cx="6606644" cy="4114800"/>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266318" y="5796290"/>
            <a:ext cx="6606643"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Swahili Women &amp; Girls</a:t>
            </a:r>
          </a:p>
        </p:txBody>
      </p:sp>
    </p:spTree>
    <p:extLst>
      <p:ext uri="{BB962C8B-B14F-4D97-AF65-F5344CB8AC3E}">
        <p14:creationId xmlns:p14="http://schemas.microsoft.com/office/powerpoint/2010/main" val="561180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Religion</a:t>
            </a:r>
          </a:p>
        </p:txBody>
      </p:sp>
      <p:sp>
        <p:nvSpPr>
          <p:cNvPr id="8" name="TextBox 7"/>
          <p:cNvSpPr txBox="1"/>
          <p:nvPr/>
        </p:nvSpPr>
        <p:spPr>
          <a:xfrm>
            <a:off x="895642" y="1389580"/>
            <a:ext cx="10283482"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Islam established its presence in the region during the 9th century, when Arab traders made contact with the Bantu people.</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Islam has been one of the factors that helped create a common identity for such a diverse group of people. </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among the Swahili also follow local religious beliefs that have been part of the culture of eastern Africa since before Muslim traders arrived.</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129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52450"/>
            <a:ext cx="8128000" cy="5753100"/>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112542" y="1350498"/>
            <a:ext cx="1772529"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Men &amp; Boys</a:t>
            </a:r>
          </a:p>
        </p:txBody>
      </p:sp>
    </p:spTree>
    <p:extLst>
      <p:ext uri="{BB962C8B-B14F-4D97-AF65-F5344CB8AC3E}">
        <p14:creationId xmlns:p14="http://schemas.microsoft.com/office/powerpoint/2010/main" val="27400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Language</a:t>
            </a:r>
          </a:p>
        </p:txBody>
      </p:sp>
      <p:sp>
        <p:nvSpPr>
          <p:cNvPr id="8" name="TextBox 7"/>
          <p:cNvSpPr txBox="1"/>
          <p:nvPr/>
        </p:nvSpPr>
        <p:spPr>
          <a:xfrm>
            <a:off x="895642" y="1311573"/>
            <a:ext cx="10283482"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Swahili speak the Swahili language as their native tongue.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While the Swahili language is considered a Bantu language, there are many Arabic words and phrases included as a result of interactions with early Arab traders.</a:t>
            </a:r>
          </a:p>
          <a:p>
            <a:pPr marL="571500" indent="-571500">
              <a:buFont typeface="Arial" panose="020B0604020202020204" pitchFamily="34" charset="0"/>
              <a:buChar char="•"/>
            </a:pPr>
            <a:endParaRPr lang="en-US" sz="3600" dirty="0"/>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70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52450"/>
            <a:ext cx="8128000" cy="57531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12542" y="1350498"/>
            <a:ext cx="1772529" cy="1384995"/>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Swahili Islamic School</a:t>
            </a:r>
          </a:p>
        </p:txBody>
      </p:sp>
    </p:spTree>
    <p:extLst>
      <p:ext uri="{BB962C8B-B14F-4D97-AF65-F5344CB8AC3E}">
        <p14:creationId xmlns:p14="http://schemas.microsoft.com/office/powerpoint/2010/main" val="368939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8" name="TextBox 7"/>
          <p:cNvSpPr txBox="1"/>
          <p:nvPr/>
        </p:nvSpPr>
        <p:spPr>
          <a:xfrm>
            <a:off x="895642" y="1201499"/>
            <a:ext cx="10283482"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Swahili people are found in eastern Africa (Kenya, Tanzania, &amp; Mozambique). </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language they speak is Swahili.</a:t>
            </a:r>
          </a:p>
          <a:p>
            <a:pPr marL="742950" lvl="1"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This is a mixture of Arabic  &amp; traditional African languages.</a:t>
            </a:r>
          </a:p>
          <a:p>
            <a:pPr marL="285750" indent="-285750">
              <a:buFont typeface="Arial" panose="020B0604020202020204" pitchFamily="34" charset="0"/>
              <a:buChar char="•"/>
            </a:pPr>
            <a:endParaRPr lang="en-US" sz="3600" dirty="0">
              <a:solidFill>
                <a:srgbClr val="FF5050"/>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Most Swahili people practice Islam. </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08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37882" y="0"/>
            <a:ext cx="11353800" cy="6858000"/>
          </a:xfrm>
          <a:prstGeom prst="rect">
            <a:avLst/>
          </a:prstGeom>
        </p:spPr>
      </p:pic>
    </p:spTree>
    <p:extLst>
      <p:ext uri="{BB962C8B-B14F-4D97-AF65-F5344CB8AC3E}">
        <p14:creationId xmlns:p14="http://schemas.microsoft.com/office/powerpoint/2010/main" val="785450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3601329" y="-894471"/>
            <a:ext cx="6858000" cy="8646942"/>
          </a:xfrm>
          <a:prstGeom prst="rect">
            <a:avLst/>
          </a:prstGeom>
        </p:spPr>
      </p:pic>
    </p:spTree>
    <p:extLst>
      <p:ext uri="{BB962C8B-B14F-4D97-AF65-F5344CB8AC3E}">
        <p14:creationId xmlns:p14="http://schemas.microsoft.com/office/powerpoint/2010/main" val="4006348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KG Second Chances Solid" panose="02000000000000000000" pitchFamily="2" charset="0"/>
              </a:rPr>
              <a:t>Four Perspectives Poetry– </a:t>
            </a:r>
            <a:br>
              <a:rPr lang="en-US" dirty="0">
                <a:latin typeface="KG Second Chances Solid" panose="02000000000000000000" pitchFamily="2" charset="0"/>
              </a:rPr>
            </a:br>
            <a:r>
              <a:rPr lang="en-US" dirty="0">
                <a:latin typeface="KG Second Chances Solid" panose="02000000000000000000" pitchFamily="2" charset="0"/>
              </a:rPr>
              <a:t>Teacher Directions</a:t>
            </a:r>
          </a:p>
        </p:txBody>
      </p:sp>
      <p:sp>
        <p:nvSpPr>
          <p:cNvPr id="3" name="Content Placeholder 2"/>
          <p:cNvSpPr>
            <a:spLocks noGrp="1"/>
          </p:cNvSpPr>
          <p:nvPr>
            <p:ph idx="1"/>
          </p:nvPr>
        </p:nvSpPr>
        <p:spPr/>
        <p:txBody>
          <a:bodyPr>
            <a:normAutofit lnSpcReduction="10000"/>
          </a:bodyPr>
          <a:lstStyle/>
          <a:p>
            <a:r>
              <a:rPr lang="en-US" dirty="0">
                <a:latin typeface="KBScaredStraight" panose="02000603000000000000" pitchFamily="2" charset="0"/>
                <a:ea typeface="KBScaredStraight" panose="02000603000000000000" pitchFamily="2" charset="0"/>
              </a:rPr>
              <a:t>You can have the students choose their ethnic group, or you can assign them one. </a:t>
            </a:r>
          </a:p>
          <a:p>
            <a:r>
              <a:rPr lang="en-US" dirty="0">
                <a:latin typeface="KBScaredStraight" panose="02000603000000000000" pitchFamily="2" charset="0"/>
                <a:ea typeface="KBScaredStraight" panose="02000603000000000000" pitchFamily="2" charset="0"/>
              </a:rPr>
              <a:t>Each student should complete the graphic organizer as if he/she is a member of the ethnic group. *This is the rough draft.</a:t>
            </a:r>
          </a:p>
          <a:p>
            <a:r>
              <a:rPr lang="en-US" dirty="0">
                <a:latin typeface="KBScaredStraight" panose="02000603000000000000" pitchFamily="2" charset="0"/>
                <a:ea typeface="KBScaredStraight" panose="02000603000000000000" pitchFamily="2" charset="0"/>
              </a:rPr>
              <a:t>Next, the student should write out the full poem on white paper. </a:t>
            </a:r>
          </a:p>
          <a:p>
            <a:r>
              <a:rPr lang="en-US" dirty="0">
                <a:latin typeface="KBScaredStraight" panose="02000603000000000000" pitchFamily="2" charset="0"/>
                <a:ea typeface="KBScaredStraight" panose="02000603000000000000" pitchFamily="2" charset="0"/>
              </a:rPr>
              <a:t>Finally, put the students in groups of 4—each ethnic group should be represented. They should cut out their poems and glue all 4 onto construction paper. *These make excellent hallway displays!</a:t>
            </a:r>
          </a:p>
        </p:txBody>
      </p:sp>
    </p:spTree>
    <p:extLst>
      <p:ext uri="{BB962C8B-B14F-4D97-AF65-F5344CB8AC3E}">
        <p14:creationId xmlns:p14="http://schemas.microsoft.com/office/powerpoint/2010/main" val="3405488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3602506" y="-1295400"/>
            <a:ext cx="6857998" cy="9448801"/>
          </a:xfrm>
          <a:prstGeom prst="rect">
            <a:avLst/>
          </a:prstGeom>
        </p:spPr>
      </p:pic>
    </p:spTree>
    <p:extLst>
      <p:ext uri="{BB962C8B-B14F-4D97-AF65-F5344CB8AC3E}">
        <p14:creationId xmlns:p14="http://schemas.microsoft.com/office/powerpoint/2010/main" val="474266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0166" y="0"/>
            <a:ext cx="11353800" cy="6858000"/>
          </a:xfrm>
          <a:prstGeom prst="rect">
            <a:avLst/>
          </a:prstGeom>
        </p:spPr>
      </p:pic>
    </p:spTree>
    <p:extLst>
      <p:ext uri="{BB962C8B-B14F-4D97-AF65-F5344CB8AC3E}">
        <p14:creationId xmlns:p14="http://schemas.microsoft.com/office/powerpoint/2010/main" val="420640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KG Second Chances Solid" panose="02000000000000000000" pitchFamily="2" charset="0"/>
              </a:rPr>
              <a:t>Ethnic Group Pen Pals – </a:t>
            </a:r>
            <a:br>
              <a:rPr lang="en-US" dirty="0">
                <a:latin typeface="KG Second Chances Solid" panose="02000000000000000000" pitchFamily="2" charset="0"/>
              </a:rPr>
            </a:br>
            <a:r>
              <a:rPr lang="en-US" dirty="0">
                <a:latin typeface="KG Second Chances Solid" panose="02000000000000000000" pitchFamily="2" charset="0"/>
              </a:rPr>
              <a:t>Teacher Directions</a:t>
            </a:r>
          </a:p>
        </p:txBody>
      </p:sp>
      <p:sp>
        <p:nvSpPr>
          <p:cNvPr id="3" name="Content Placeholder 2"/>
          <p:cNvSpPr>
            <a:spLocks noGrp="1"/>
          </p:cNvSpPr>
          <p:nvPr>
            <p:ph idx="1"/>
          </p:nvPr>
        </p:nvSpPr>
        <p:spPr/>
        <p:txBody>
          <a:bodyPr/>
          <a:lstStyle/>
          <a:p>
            <a:r>
              <a:rPr lang="en-US" dirty="0">
                <a:latin typeface="KBScaredStraight" panose="02000603000000000000" pitchFamily="2" charset="0"/>
                <a:ea typeface="KBScaredStraight" panose="02000603000000000000" pitchFamily="2" charset="0"/>
              </a:rPr>
              <a:t>You can have the students choose their ethnic group, or you can assign them one.</a:t>
            </a:r>
          </a:p>
          <a:p>
            <a:r>
              <a:rPr lang="en-US" dirty="0">
                <a:latin typeface="KBScaredStraight" panose="02000603000000000000" pitchFamily="2" charset="0"/>
                <a:ea typeface="KBScaredStraight" panose="02000603000000000000" pitchFamily="2" charset="0"/>
              </a:rPr>
              <a:t>After the students write their letters, I like to have them switch letters and read what someone from another group wrote. </a:t>
            </a:r>
          </a:p>
          <a:p>
            <a:r>
              <a:rPr lang="en-US" dirty="0">
                <a:latin typeface="KBScaredStraight" panose="02000603000000000000" pitchFamily="2" charset="0"/>
                <a:ea typeface="KBScaredStraight" panose="02000603000000000000" pitchFamily="2" charset="0"/>
              </a:rPr>
              <a:t>You can even have them answer the questions in the Pen Pal letter.</a:t>
            </a:r>
          </a:p>
        </p:txBody>
      </p:sp>
    </p:spTree>
    <p:extLst>
      <p:ext uri="{BB962C8B-B14F-4D97-AF65-F5344CB8AC3E}">
        <p14:creationId xmlns:p14="http://schemas.microsoft.com/office/powerpoint/2010/main" val="2556540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3293013" y="-1464213"/>
            <a:ext cx="6858000" cy="9786425"/>
          </a:xfrm>
          <a:prstGeom prst="rect">
            <a:avLst/>
          </a:prstGeom>
        </p:spPr>
      </p:pic>
    </p:spTree>
    <p:extLst>
      <p:ext uri="{BB962C8B-B14F-4D97-AF65-F5344CB8AC3E}">
        <p14:creationId xmlns:p14="http://schemas.microsoft.com/office/powerpoint/2010/main" val="3634033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r>
              <a:rPr lang="en-US" sz="2400" dirty="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a:latin typeface="KBScaredStraight" panose="02000603000000000000" pitchFamily="2" charset="0"/>
                <a:ea typeface="KBScaredStraight" panose="02000603000000000000" pitchFamily="2" charset="0"/>
                <a:cs typeface="Arial" panose="020B0604020202020204" pitchFamily="34" charset="0"/>
              </a:rPr>
              <a:t>© 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075576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a:latin typeface="KG Second Chances Solid" panose="02000000000000000000" pitchFamily="2" charset="0"/>
              </a:rPr>
              <a:t>Credits:</a:t>
            </a:r>
          </a:p>
        </p:txBody>
      </p:sp>
      <p:sp>
        <p:nvSpPr>
          <p:cNvPr id="3" name="Subtitle 2"/>
          <p:cNvSpPr>
            <a:spLocks noGrp="1"/>
          </p:cNvSpPr>
          <p:nvPr>
            <p:ph type="subTitle" idx="1"/>
          </p:nvPr>
        </p:nvSpPr>
        <p:spPr>
          <a:xfrm>
            <a:off x="493690" y="1361114"/>
            <a:ext cx="11457904" cy="4807866"/>
          </a:xfrm>
        </p:spPr>
        <p:txBody>
          <a:bodyPr>
            <a:normAutofit/>
          </a:bodyPr>
          <a:lstStyle/>
          <a:p>
            <a:r>
              <a:rPr lang="en-US" dirty="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a:latin typeface="KBScaredStraight" panose="02000603000000000000" pitchFamily="2" charset="0"/>
                <a:ea typeface="KBScaredStraight" panose="02000603000000000000" pitchFamily="2" charset="0"/>
              </a:rPr>
              <a:t>Backgrounds &amp; Graphics:</a:t>
            </a: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297481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228600"/>
            <a:ext cx="7315200" cy="7315200"/>
          </a:xfrm>
          <a:prstGeom prst="ellipse">
            <a:avLst/>
          </a:prstGeom>
          <a:solidFill>
            <a:srgbClr val="D6DCBA"/>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739062"/>
            <a:ext cx="12192000" cy="984738"/>
          </a:xfrm>
          <a:prstGeom prst="rect">
            <a:avLst/>
          </a:prstGeom>
          <a:solidFill>
            <a:srgbClr val="FFCC2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73554" y="1034841"/>
            <a:ext cx="6844887" cy="3785652"/>
          </a:xfrm>
          <a:prstGeom prst="rect">
            <a:avLst/>
          </a:prstGeom>
          <a:noFill/>
        </p:spPr>
        <p:txBody>
          <a:bodyPr wrap="none" lIns="91440" tIns="45720" rIns="91440" bIns="45720">
            <a:spAutoFit/>
          </a:bodyPr>
          <a:lstStyle/>
          <a:p>
            <a:pPr algn="ctr"/>
            <a:r>
              <a:rPr lang="en-US" sz="12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African</a:t>
            </a:r>
          </a:p>
          <a:p>
            <a:pPr algn="ctr"/>
            <a:r>
              <a:rPr lang="en-US" sz="12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Cultures</a:t>
            </a:r>
          </a:p>
        </p:txBody>
      </p:sp>
      <p:sp>
        <p:nvSpPr>
          <p:cNvPr id="8" name="TextBox 7"/>
          <p:cNvSpPr txBox="1"/>
          <p:nvPr/>
        </p:nvSpPr>
        <p:spPr>
          <a:xfrm>
            <a:off x="1819420" y="4901924"/>
            <a:ext cx="855315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Arab, Ashanti, Bantu, &amp; Swahili</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88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Ethnic Group</a:t>
            </a:r>
          </a:p>
        </p:txBody>
      </p:sp>
      <p:sp>
        <p:nvSpPr>
          <p:cNvPr id="8" name="TextBox 7"/>
          <p:cNvSpPr txBox="1"/>
          <p:nvPr/>
        </p:nvSpPr>
        <p:spPr>
          <a:xfrm>
            <a:off x="895642" y="1201499"/>
            <a:ext cx="10283482" cy="5339923"/>
          </a:xfrm>
          <a:prstGeom prst="rect">
            <a:avLst/>
          </a:prstGeom>
          <a:noFill/>
        </p:spPr>
        <p:txBody>
          <a:bodyPr wrap="square" rtlCol="0">
            <a:spAutoFit/>
          </a:bodyPr>
          <a:lstStyle/>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This is a group of people who share a common culture.</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These characteristics have been part of their community for generations.</a:t>
            </a:r>
          </a:p>
          <a:p>
            <a:pPr marL="1028700" lvl="1"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Ethnic groups can have many things in common:</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Shared history, common ancestry, language, religion, traditions, beliefs, holidays, food, etc.</a:t>
            </a: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All of these things make up a common culture that is shared by the members of the ethnic group.</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2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Religious Group</a:t>
            </a:r>
          </a:p>
        </p:txBody>
      </p:sp>
      <p:sp>
        <p:nvSpPr>
          <p:cNvPr id="8" name="TextBox 7"/>
          <p:cNvSpPr txBox="1"/>
          <p:nvPr/>
        </p:nvSpPr>
        <p:spPr>
          <a:xfrm>
            <a:off x="895642" y="1201499"/>
            <a:ext cx="10283482" cy="5570756"/>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This is a group of people who share a belief system. They believe in the same god (or gods) and have common sacred text with a specific set of rules about how to live.</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Religious groups have many things in common:</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God(s), prophets, prayers, history, sacred text, religious laws, holy days, etc.</a:t>
            </a:r>
          </a:p>
          <a:p>
            <a:pPr marL="1028700" lvl="1"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People from different ethnic groups may share the same religion; however, they may be from different cultures.</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12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D6DCBA">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75654"/>
            <a:ext cx="12191999" cy="1015663"/>
          </a:xfrm>
          <a:prstGeom prst="rect">
            <a:avLst/>
          </a:prstGeom>
          <a:noFill/>
        </p:spPr>
        <p:txBody>
          <a:bodyPr wrap="square" lIns="91440" tIns="45720" rIns="91440" bIns="45720">
            <a:spAutoFit/>
          </a:bodyPr>
          <a:lstStyle/>
          <a:p>
            <a:pPr algn="ctr"/>
            <a:r>
              <a:rPr lang="en-US" sz="6000" b="1" cap="none" spc="0" dirty="0">
                <a:ln w="28575">
                  <a:solidFill>
                    <a:sysClr val="windowText" lastClr="000000"/>
                  </a:solidFill>
                  <a:prstDash val="solid"/>
                </a:ln>
                <a:solidFill>
                  <a:srgbClr val="FFCC25"/>
                </a:solidFill>
                <a:effectLst>
                  <a:outerShdw blurRad="38100" dist="22860" dir="5400000" algn="tl" rotWithShape="0">
                    <a:srgbClr val="000000">
                      <a:alpha val="30000"/>
                    </a:srgbClr>
                  </a:outerShdw>
                </a:effectLst>
                <a:latin typeface="KG Second Chances Solid" panose="02000000000000000000" pitchFamily="2" charset="0"/>
              </a:rPr>
              <a:t>Traditional African Religions</a:t>
            </a:r>
          </a:p>
        </p:txBody>
      </p:sp>
      <p:sp>
        <p:nvSpPr>
          <p:cNvPr id="8" name="TextBox 7"/>
          <p:cNvSpPr txBox="1"/>
          <p:nvPr/>
        </p:nvSpPr>
        <p:spPr>
          <a:xfrm>
            <a:off x="900331" y="883067"/>
            <a:ext cx="10283482" cy="6678751"/>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Most Africans today are either Muslim or Christian, but traditional religions and customs still play a role in African culture.</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Characteristics of traditional African religions include:</a:t>
            </a: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Storytelling:</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Creation stories</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Kings are seen as gods</a:t>
            </a: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Ancestor worship</a:t>
            </a: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Rituals including art, music, fire, dance, food, drink</a:t>
            </a: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Charms and amulets</a:t>
            </a: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Animism:</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Belief in spirits in nature</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Prayers and offerings to spirits</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52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1851</Words>
  <Application>Microsoft Office PowerPoint</Application>
  <PresentationFormat>Widescreen</PresentationFormat>
  <Paragraphs>207</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Perspectives Poetry–  Teacher Directions</vt:lpstr>
      <vt:lpstr>PowerPoint Presentation</vt:lpstr>
      <vt:lpstr>PowerPoint Presentation</vt:lpstr>
      <vt:lpstr>Ethnic Group Pen Pals –  Teacher Directions</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Cynthia Aleksa</cp:lastModifiedBy>
  <cp:revision>59</cp:revision>
  <dcterms:created xsi:type="dcterms:W3CDTF">2013-10-28T01:52:50Z</dcterms:created>
  <dcterms:modified xsi:type="dcterms:W3CDTF">2019-09-08T20:03:24Z</dcterms:modified>
</cp:coreProperties>
</file>